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23"/>
  </p:notesMasterIdLst>
  <p:sldIdLst>
    <p:sldId id="256"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65" r:id="rId22"/>
  </p:sldIdLst>
  <p:sldSz cx="12192000" cy="6858000"/>
  <p:notesSz cx="6797675" cy="9928225"/>
  <p:defaultText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2"/>
    <p:restoredTop sz="94718"/>
  </p:normalViewPr>
  <p:slideViewPr>
    <p:cSldViewPr snapToGrid="0">
      <p:cViewPr varScale="1">
        <p:scale>
          <a:sx n="117" d="100"/>
          <a:sy n="117" d="100"/>
        </p:scale>
        <p:origin x="2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HR"/>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184F6354-0FE6-864A-BFE2-4EE72BF01BC0}" type="datetimeFigureOut">
              <a:rPr lang="en-HR" smtClean="0"/>
              <a:t>07.10.2025.</a:t>
            </a:fld>
            <a:endParaRPr lang="en-HR"/>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HR"/>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HR"/>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D9F9941A-A774-594C-8708-F216A2923EAA}" type="slidenum">
              <a:rPr lang="en-HR" smtClean="0"/>
              <a:t>‹#›</a:t>
            </a:fld>
            <a:endParaRPr lang="en-HR"/>
          </a:p>
        </p:txBody>
      </p:sp>
    </p:spTree>
    <p:extLst>
      <p:ext uri="{BB962C8B-B14F-4D97-AF65-F5344CB8AC3E}">
        <p14:creationId xmlns:p14="http://schemas.microsoft.com/office/powerpoint/2010/main" val="1890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23056-10D5-5E1E-C42F-21B9C6ED4E45}"/>
              </a:ext>
            </a:extLst>
          </p:cNvPr>
          <p:cNvSpPr>
            <a:spLocks noGrp="1"/>
          </p:cNvSpPr>
          <p:nvPr>
            <p:ph type="ctrTitle"/>
          </p:nvPr>
        </p:nvSpPr>
        <p:spPr>
          <a:xfrm>
            <a:off x="5641674" y="1177605"/>
            <a:ext cx="6021239" cy="2462741"/>
          </a:xfrm>
        </p:spPr>
        <p:txBody>
          <a:bodyPr anchor="b"/>
          <a:lstStyle>
            <a:lvl1pPr algn="ctr">
              <a:defRPr sz="6000" baseline="0">
                <a:solidFill>
                  <a:srgbClr val="1F3167"/>
                </a:solidFill>
                <a:latin typeface="Avenir" panose="02000503020000020003" pitchFamily="2" charset="0"/>
              </a:defRPr>
            </a:lvl1pPr>
          </a:lstStyle>
          <a:p>
            <a:r>
              <a:rPr lang="en-GB" dirty="0"/>
              <a:t>Click to edit Master title style</a:t>
            </a:r>
            <a:endParaRPr lang="en-HR" dirty="0"/>
          </a:p>
        </p:txBody>
      </p:sp>
      <p:sp>
        <p:nvSpPr>
          <p:cNvPr id="3" name="Subtitle 2">
            <a:extLst>
              <a:ext uri="{FF2B5EF4-FFF2-40B4-BE49-F238E27FC236}">
                <a16:creationId xmlns:a16="http://schemas.microsoft.com/office/drawing/2014/main" id="{AED3D013-0BBE-E87B-615F-494E5B5CD873}"/>
              </a:ext>
            </a:extLst>
          </p:cNvPr>
          <p:cNvSpPr>
            <a:spLocks noGrp="1"/>
          </p:cNvSpPr>
          <p:nvPr>
            <p:ph type="subTitle" idx="1"/>
          </p:nvPr>
        </p:nvSpPr>
        <p:spPr>
          <a:xfrm>
            <a:off x="5641674" y="3847381"/>
            <a:ext cx="6021239" cy="1707871"/>
          </a:xfrm>
        </p:spPr>
        <p:txBody>
          <a:bodyPr/>
          <a:lstStyle>
            <a:lvl1pPr marL="0" indent="0" algn="ctr">
              <a:buNone/>
              <a:defRPr sz="2400" baseline="0">
                <a:solidFill>
                  <a:srgbClr val="1F3167"/>
                </a:solidFill>
                <a:latin typeface="Avenir" panose="02000503020000020003"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HR" dirty="0"/>
          </a:p>
        </p:txBody>
      </p:sp>
    </p:spTree>
    <p:extLst>
      <p:ext uri="{BB962C8B-B14F-4D97-AF65-F5344CB8AC3E}">
        <p14:creationId xmlns:p14="http://schemas.microsoft.com/office/powerpoint/2010/main" val="948712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1AD5A9-BCFE-E426-73F2-6DE9F46283C3}"/>
              </a:ext>
            </a:extLst>
          </p:cNvPr>
          <p:cNvSpPr>
            <a:spLocks noGrp="1"/>
          </p:cNvSpPr>
          <p:nvPr>
            <p:ph idx="1"/>
          </p:nvPr>
        </p:nvSpPr>
        <p:spPr>
          <a:xfrm>
            <a:off x="646288" y="2922905"/>
            <a:ext cx="10899423" cy="3416935"/>
          </a:xfrm>
        </p:spPr>
        <p:txBody>
          <a:bodyPr>
            <a:normAutofit/>
          </a:bodyPr>
          <a:lstStyle>
            <a:lvl1pPr marL="0" indent="0">
              <a:buFontTx/>
              <a:buNone/>
              <a:defRPr sz="1600" baseline="0">
                <a:solidFill>
                  <a:srgbClr val="1F3167"/>
                </a:solidFill>
                <a:latin typeface="Avenir" panose="02000503020000020003" pitchFamily="2" charset="0"/>
              </a:defRPr>
            </a:lvl1pPr>
            <a:lvl2pPr marL="457200" indent="0">
              <a:buFontTx/>
              <a:buNone/>
              <a:defRPr sz="1600" baseline="0">
                <a:solidFill>
                  <a:schemeClr val="tx2">
                    <a:lumMod val="75000"/>
                  </a:schemeClr>
                </a:solidFill>
                <a:latin typeface="Avenir" panose="02000503020000020003" pitchFamily="2" charset="0"/>
              </a:defRPr>
            </a:lvl2pPr>
            <a:lvl3pPr marL="914400" indent="0">
              <a:buFontTx/>
              <a:buNone/>
              <a:defRPr sz="1600" baseline="0">
                <a:solidFill>
                  <a:schemeClr val="tx2">
                    <a:lumMod val="75000"/>
                  </a:schemeClr>
                </a:solidFill>
                <a:latin typeface="Avenir" panose="02000503020000020003" pitchFamily="2" charset="0"/>
              </a:defRPr>
            </a:lvl3pPr>
            <a:lvl4pPr marL="1371600" indent="0">
              <a:buFontTx/>
              <a:buNone/>
              <a:defRPr sz="1600" baseline="0">
                <a:solidFill>
                  <a:schemeClr val="tx2">
                    <a:lumMod val="75000"/>
                  </a:schemeClr>
                </a:solidFill>
                <a:latin typeface="Avenir" panose="02000503020000020003" pitchFamily="2" charset="0"/>
              </a:defRPr>
            </a:lvl4pPr>
            <a:lvl5pPr marL="1828800" indent="0">
              <a:buFontTx/>
              <a:buNone/>
              <a:defRPr sz="1600" baseline="0">
                <a:solidFill>
                  <a:schemeClr val="tx2">
                    <a:lumMod val="75000"/>
                  </a:schemeClr>
                </a:solidFill>
                <a:latin typeface="Avenir" panose="02000503020000020003" pitchFamily="2" charset="0"/>
              </a:defRPr>
            </a:lvl5pPr>
          </a:lstStyle>
          <a:p>
            <a:pPr lvl="0"/>
            <a:r>
              <a:rPr lang="en-GB" dirty="0"/>
              <a:t>Click to edit Master text styles</a:t>
            </a:r>
          </a:p>
        </p:txBody>
      </p:sp>
      <p:sp>
        <p:nvSpPr>
          <p:cNvPr id="7" name="Title 6">
            <a:extLst>
              <a:ext uri="{FF2B5EF4-FFF2-40B4-BE49-F238E27FC236}">
                <a16:creationId xmlns:a16="http://schemas.microsoft.com/office/drawing/2014/main" id="{1C10A031-D5DF-3FAA-AA23-19BF3D31BF35}"/>
              </a:ext>
            </a:extLst>
          </p:cNvPr>
          <p:cNvSpPr>
            <a:spLocks noGrp="1"/>
          </p:cNvSpPr>
          <p:nvPr>
            <p:ph type="title"/>
          </p:nvPr>
        </p:nvSpPr>
        <p:spPr>
          <a:xfrm>
            <a:off x="646288" y="1462405"/>
            <a:ext cx="10899423" cy="1325563"/>
          </a:xfrm>
        </p:spPr>
        <p:txBody>
          <a:bodyPr>
            <a:normAutofit/>
          </a:bodyPr>
          <a:lstStyle>
            <a:lvl1pPr>
              <a:defRPr sz="3300" b="1" i="0" baseline="0">
                <a:solidFill>
                  <a:srgbClr val="1F3167"/>
                </a:solidFill>
                <a:latin typeface="Avenir" panose="02000503020000020003" pitchFamily="2" charset="0"/>
              </a:defRPr>
            </a:lvl1pPr>
          </a:lstStyle>
          <a:p>
            <a:r>
              <a:rPr lang="en-GB" dirty="0"/>
              <a:t>Click to edit Master title style</a:t>
            </a:r>
            <a:endParaRPr lang="en-HR" dirty="0"/>
          </a:p>
        </p:txBody>
      </p:sp>
      <p:sp>
        <p:nvSpPr>
          <p:cNvPr id="10" name="Slide Number Placeholder 9">
            <a:extLst>
              <a:ext uri="{FF2B5EF4-FFF2-40B4-BE49-F238E27FC236}">
                <a16:creationId xmlns:a16="http://schemas.microsoft.com/office/drawing/2014/main" id="{5B5AF597-5507-076F-124E-EE07826EC3F1}"/>
              </a:ext>
            </a:extLst>
          </p:cNvPr>
          <p:cNvSpPr>
            <a:spLocks noGrp="1"/>
          </p:cNvSpPr>
          <p:nvPr>
            <p:ph type="sldNum" sz="quarter" idx="12"/>
          </p:nvPr>
        </p:nvSpPr>
        <p:spPr>
          <a:xfrm>
            <a:off x="8802511" y="6356350"/>
            <a:ext cx="2743200" cy="365125"/>
          </a:xfrm>
        </p:spPr>
        <p:txBody>
          <a:bodyPr/>
          <a:lstStyle/>
          <a:p>
            <a:endParaRPr lang="en-HR" dirty="0"/>
          </a:p>
        </p:txBody>
      </p:sp>
    </p:spTree>
    <p:extLst>
      <p:ext uri="{BB962C8B-B14F-4D97-AF65-F5344CB8AC3E}">
        <p14:creationId xmlns:p14="http://schemas.microsoft.com/office/powerpoint/2010/main" val="7586716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67ED60-3825-A008-1E40-808DD455C7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72DA602C-526C-E159-09B1-B522A1EEF4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2417CFD7-143D-93A6-A817-96A8A56EA6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DBB736-F0B5-344B-A852-16312B99A21D}" type="datetime1">
              <a:rPr lang="hr-HR" smtClean="0"/>
              <a:t>07.10.2025.</a:t>
            </a:fld>
            <a:endParaRPr lang="en-HR"/>
          </a:p>
        </p:txBody>
      </p:sp>
      <p:sp>
        <p:nvSpPr>
          <p:cNvPr id="5" name="Footer Placeholder 4">
            <a:extLst>
              <a:ext uri="{FF2B5EF4-FFF2-40B4-BE49-F238E27FC236}">
                <a16:creationId xmlns:a16="http://schemas.microsoft.com/office/drawing/2014/main" id="{624C91E4-D1DD-AEA1-FF20-F2E2CBF75D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HR"/>
              <a:t>1/2</a:t>
            </a:r>
          </a:p>
        </p:txBody>
      </p:sp>
      <p:sp>
        <p:nvSpPr>
          <p:cNvPr id="6" name="Slide Number Placeholder 5">
            <a:extLst>
              <a:ext uri="{FF2B5EF4-FFF2-40B4-BE49-F238E27FC236}">
                <a16:creationId xmlns:a16="http://schemas.microsoft.com/office/drawing/2014/main" id="{83117DCD-FE2A-46FD-89C4-1D154B405F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08E757-791F-C248-94D1-80A4AE0B0680}" type="slidenum">
              <a:rPr lang="en-HR" smtClean="0"/>
              <a:t>‹#›</a:t>
            </a:fld>
            <a:endParaRPr lang="en-HR"/>
          </a:p>
        </p:txBody>
      </p:sp>
    </p:spTree>
    <p:extLst>
      <p:ext uri="{BB962C8B-B14F-4D97-AF65-F5344CB8AC3E}">
        <p14:creationId xmlns:p14="http://schemas.microsoft.com/office/powerpoint/2010/main" val="939260312"/>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11902A-1CC1-7DAF-7CF8-972C20B121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734113DF-6D75-5125-336B-023290B91D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A4A20337-2AC8-9C3E-4900-4694C9CB54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4C20739-EA3B-0A47-B5E0-ED592EFD0E11}" type="datetime1">
              <a:rPr lang="hr-HR" smtClean="0"/>
              <a:t>07.10.2025.</a:t>
            </a:fld>
            <a:endParaRPr lang="en-HR"/>
          </a:p>
        </p:txBody>
      </p:sp>
      <p:sp>
        <p:nvSpPr>
          <p:cNvPr id="5" name="Footer Placeholder 4">
            <a:extLst>
              <a:ext uri="{FF2B5EF4-FFF2-40B4-BE49-F238E27FC236}">
                <a16:creationId xmlns:a16="http://schemas.microsoft.com/office/drawing/2014/main" id="{CFBFA065-24E0-CD9F-05E3-7B843A15FF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HR"/>
              <a:t>1/2</a:t>
            </a:r>
          </a:p>
        </p:txBody>
      </p:sp>
      <p:sp>
        <p:nvSpPr>
          <p:cNvPr id="6" name="Slide Number Placeholder 5">
            <a:extLst>
              <a:ext uri="{FF2B5EF4-FFF2-40B4-BE49-F238E27FC236}">
                <a16:creationId xmlns:a16="http://schemas.microsoft.com/office/drawing/2014/main" id="{6B9D0C36-9DB2-45E5-D4A2-FE3C52D959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9B41B02-5523-9949-A976-A25C7FA2FED7}" type="slidenum">
              <a:rPr lang="en-HR" smtClean="0"/>
              <a:t>‹#›</a:t>
            </a:fld>
            <a:endParaRPr lang="en-HR"/>
          </a:p>
        </p:txBody>
      </p:sp>
    </p:spTree>
    <p:extLst>
      <p:ext uri="{BB962C8B-B14F-4D97-AF65-F5344CB8AC3E}">
        <p14:creationId xmlns:p14="http://schemas.microsoft.com/office/powerpoint/2010/main" val="790799240"/>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6198E-1BA7-9098-980A-539443720F7D}"/>
              </a:ext>
            </a:extLst>
          </p:cNvPr>
          <p:cNvSpPr>
            <a:spLocks noGrp="1"/>
          </p:cNvSpPr>
          <p:nvPr>
            <p:ph type="ctrTitle"/>
          </p:nvPr>
        </p:nvSpPr>
        <p:spPr/>
        <p:txBody>
          <a:bodyPr>
            <a:normAutofit fontScale="90000"/>
          </a:bodyPr>
          <a:lstStyle/>
          <a:p>
            <a:br>
              <a:rPr lang="en-GB" sz="2700" b="1" dirty="0"/>
            </a:br>
            <a:br>
              <a:rPr lang="en-GB" sz="2700" b="1" dirty="0"/>
            </a:br>
            <a:r>
              <a:rPr lang="en-GB" sz="2700" b="1" dirty="0"/>
              <a:t>“WHOSE RIGHT IS COPYRIGHT?” </a:t>
            </a:r>
            <a:br>
              <a:rPr lang="fi-FI" sz="2700" dirty="0"/>
            </a:br>
            <a:br>
              <a:rPr lang="fi-FI" sz="2700" dirty="0"/>
            </a:br>
            <a:r>
              <a:rPr lang="en-GB" sz="2700" b="1" dirty="0"/>
              <a:t>OWNERSHIP AND TRANSFER OF COPYRIGHT AND RELATED RIGHTS </a:t>
            </a:r>
            <a:br>
              <a:rPr lang="en-GB" sz="2700" b="1" dirty="0"/>
            </a:br>
            <a:br>
              <a:rPr lang="fi-FI" sz="2700" dirty="0"/>
            </a:br>
            <a:r>
              <a:rPr lang="fi-FI" sz="2700" b="1" dirty="0"/>
              <a:t>A REPORT FOR SESSION 3</a:t>
            </a:r>
            <a:endParaRPr lang="en-HR" b="1" dirty="0"/>
          </a:p>
        </p:txBody>
      </p:sp>
      <p:sp>
        <p:nvSpPr>
          <p:cNvPr id="3" name="Subtitle 2">
            <a:extLst>
              <a:ext uri="{FF2B5EF4-FFF2-40B4-BE49-F238E27FC236}">
                <a16:creationId xmlns:a16="http://schemas.microsoft.com/office/drawing/2014/main" id="{80037CA4-7E25-98A1-D923-596F8F2EB497}"/>
              </a:ext>
            </a:extLst>
          </p:cNvPr>
          <p:cNvSpPr>
            <a:spLocks noGrp="1"/>
          </p:cNvSpPr>
          <p:nvPr>
            <p:ph type="subTitle" idx="1"/>
          </p:nvPr>
        </p:nvSpPr>
        <p:spPr/>
        <p:txBody>
          <a:bodyPr>
            <a:normAutofit lnSpcReduction="10000"/>
          </a:bodyPr>
          <a:lstStyle/>
          <a:p>
            <a:endParaRPr lang="en-GB" b="1" dirty="0"/>
          </a:p>
          <a:p>
            <a:r>
              <a:rPr lang="en-GB" b="1" dirty="0"/>
              <a:t>October 9-10, 2025, </a:t>
            </a:r>
            <a:r>
              <a:rPr lang="en-GB" b="1" dirty="0" err="1"/>
              <a:t>Opatija</a:t>
            </a:r>
            <a:r>
              <a:rPr lang="en-GB" b="1" dirty="0"/>
              <a:t>, Croatia</a:t>
            </a:r>
          </a:p>
          <a:p>
            <a:r>
              <a:rPr lang="en-GB" b="1" dirty="0"/>
              <a:t>Jukka Liedes</a:t>
            </a:r>
          </a:p>
          <a:p>
            <a:r>
              <a:rPr lang="en-GB" b="1" dirty="0"/>
              <a:t>Chairman of the Finnish Copyright Society</a:t>
            </a:r>
          </a:p>
          <a:p>
            <a:endParaRPr lang="en-HR" dirty="0"/>
          </a:p>
        </p:txBody>
      </p:sp>
    </p:spTree>
    <p:extLst>
      <p:ext uri="{BB962C8B-B14F-4D97-AF65-F5344CB8AC3E}">
        <p14:creationId xmlns:p14="http://schemas.microsoft.com/office/powerpoint/2010/main" val="1462473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DB84FA8-A211-F47B-9F18-6F7A2FD998D2}"/>
              </a:ext>
            </a:extLst>
          </p:cNvPr>
          <p:cNvSpPr>
            <a:spLocks noGrp="1"/>
          </p:cNvSpPr>
          <p:nvPr>
            <p:ph idx="1"/>
          </p:nvPr>
        </p:nvSpPr>
        <p:spPr>
          <a:xfrm>
            <a:off x="768653" y="2069082"/>
            <a:ext cx="10899423" cy="3556592"/>
          </a:xfrm>
        </p:spPr>
        <p:txBody>
          <a:bodyPr>
            <a:normAutofit fontScale="25000" lnSpcReduction="20000"/>
          </a:bodyPr>
          <a:lstStyle/>
          <a:p>
            <a:r>
              <a:rPr lang="en-GB" sz="9600" dirty="0"/>
              <a:t>The 19 countries that replied, report on the following categories of works:</a:t>
            </a:r>
            <a:endParaRPr lang="fi-FI" sz="9600" dirty="0"/>
          </a:p>
          <a:p>
            <a:pPr lvl="1"/>
            <a:r>
              <a:rPr lang="en-GB" sz="9600" dirty="0"/>
              <a:t>- computer programs, databases</a:t>
            </a:r>
            <a:endParaRPr lang="fi-FI" sz="9600" dirty="0"/>
          </a:p>
          <a:p>
            <a:pPr lvl="1"/>
            <a:r>
              <a:rPr lang="en-GB" sz="9600" dirty="0"/>
              <a:t>- cinematographic works, films, audiovisual works</a:t>
            </a:r>
            <a:endParaRPr lang="fi-FI" sz="9600" dirty="0"/>
          </a:p>
          <a:p>
            <a:pPr lvl="1"/>
            <a:r>
              <a:rPr lang="en-GB" sz="9600" dirty="0"/>
              <a:t>- works created in employment, commissioned works</a:t>
            </a:r>
            <a:endParaRPr lang="fi-FI" sz="9600" dirty="0"/>
          </a:p>
          <a:p>
            <a:pPr lvl="1"/>
            <a:r>
              <a:rPr lang="en-GB" sz="9600" dirty="0"/>
              <a:t>- collective works, titles of collective works</a:t>
            </a:r>
            <a:endParaRPr lang="fi-FI" sz="9600" dirty="0"/>
          </a:p>
          <a:p>
            <a:pPr lvl="1"/>
            <a:r>
              <a:rPr lang="en-GB" sz="9600" dirty="0"/>
              <a:t>- photographs, journalistic works</a:t>
            </a:r>
            <a:endParaRPr lang="fi-FI" sz="9600" dirty="0"/>
          </a:p>
          <a:p>
            <a:pPr lvl="1"/>
            <a:r>
              <a:rPr lang="en-GB" sz="9600" dirty="0"/>
              <a:t>- works created by civil servants in their public service tasks, works created in scientific, artistic work, or in teaching in higher education institutions</a:t>
            </a:r>
            <a:endParaRPr lang="fi-FI" sz="9600" dirty="0"/>
          </a:p>
          <a:p>
            <a:pPr lvl="1"/>
            <a:r>
              <a:rPr lang="en-GB" sz="9600" dirty="0"/>
              <a:t>- architectural works, graphic or visual works to exhibit</a:t>
            </a:r>
            <a:endParaRPr lang="fi-FI" sz="9600" dirty="0"/>
          </a:p>
          <a:p>
            <a:pPr lvl="1"/>
            <a:r>
              <a:rPr lang="en-GB" sz="9600" dirty="0"/>
              <a:t>- anonymous works </a:t>
            </a:r>
            <a:endParaRPr lang="fi-FI" sz="9600" dirty="0"/>
          </a:p>
          <a:p>
            <a:r>
              <a:rPr lang="en-GB" sz="9600" dirty="0"/>
              <a:t>A very special principle prevails reportedly in Colombia: “</a:t>
            </a:r>
            <a:r>
              <a:rPr lang="en-GB" sz="9600" dirty="0" err="1"/>
              <a:t>presunciones</a:t>
            </a:r>
            <a:r>
              <a:rPr lang="en-GB" sz="9600" dirty="0"/>
              <a:t> no se </a:t>
            </a:r>
            <a:r>
              <a:rPr lang="en-GB" sz="9600" dirty="0" err="1"/>
              <a:t>limitan</a:t>
            </a:r>
            <a:r>
              <a:rPr lang="en-GB" sz="9600" dirty="0"/>
              <a:t> </a:t>
            </a:r>
            <a:r>
              <a:rPr lang="en-GB" sz="9600" dirty="0" err="1"/>
              <a:t>en</a:t>
            </a:r>
            <a:r>
              <a:rPr lang="en-GB" sz="9600" dirty="0"/>
              <a:t> un </a:t>
            </a:r>
            <a:r>
              <a:rPr lang="en-GB" sz="9600" dirty="0" err="1"/>
              <a:t>tipo</a:t>
            </a:r>
            <a:r>
              <a:rPr lang="en-GB" sz="9600" dirty="0"/>
              <a:t> </a:t>
            </a:r>
            <a:r>
              <a:rPr lang="en-GB" sz="9600" dirty="0" err="1"/>
              <a:t>especifico</a:t>
            </a:r>
            <a:r>
              <a:rPr lang="en-GB" sz="9600" dirty="0"/>
              <a:t> de </a:t>
            </a:r>
            <a:r>
              <a:rPr lang="en-GB" sz="9600" dirty="0" err="1"/>
              <a:t>obras</a:t>
            </a:r>
            <a:r>
              <a:rPr lang="en-GB" sz="9600" dirty="0"/>
              <a:t>; </a:t>
            </a:r>
            <a:r>
              <a:rPr lang="en-GB" sz="9600" dirty="0" err="1"/>
              <a:t>puede</a:t>
            </a:r>
            <a:r>
              <a:rPr lang="en-GB" sz="9600" dirty="0"/>
              <a:t> ser </a:t>
            </a:r>
            <a:r>
              <a:rPr lang="en-GB" sz="9600" dirty="0" err="1"/>
              <a:t>cualquier</a:t>
            </a:r>
            <a:r>
              <a:rPr lang="en-GB" sz="9600" dirty="0"/>
              <a:t> </a:t>
            </a:r>
            <a:r>
              <a:rPr lang="en-GB" sz="9600" dirty="0" err="1"/>
              <a:t>tipo</a:t>
            </a:r>
            <a:r>
              <a:rPr lang="en-GB" sz="9600" dirty="0"/>
              <a:t>”.</a:t>
            </a:r>
            <a:endParaRPr lang="fi-FI" sz="9600" dirty="0"/>
          </a:p>
          <a:p>
            <a:endParaRPr lang="en-HR" dirty="0"/>
          </a:p>
        </p:txBody>
      </p:sp>
      <p:sp>
        <p:nvSpPr>
          <p:cNvPr id="3" name="Title 2">
            <a:extLst>
              <a:ext uri="{FF2B5EF4-FFF2-40B4-BE49-F238E27FC236}">
                <a16:creationId xmlns:a16="http://schemas.microsoft.com/office/drawing/2014/main" id="{5A2958F0-D346-0E5B-DA5F-F6158CBF45B6}"/>
              </a:ext>
            </a:extLst>
          </p:cNvPr>
          <p:cNvSpPr>
            <a:spLocks noGrp="1"/>
          </p:cNvSpPr>
          <p:nvPr>
            <p:ph type="title"/>
          </p:nvPr>
        </p:nvSpPr>
        <p:spPr>
          <a:xfrm>
            <a:off x="646288" y="1148007"/>
            <a:ext cx="10899423" cy="794259"/>
          </a:xfrm>
        </p:spPr>
        <p:txBody>
          <a:bodyPr>
            <a:normAutofit fontScale="90000"/>
          </a:bodyPr>
          <a:lstStyle/>
          <a:p>
            <a:r>
              <a:rPr lang="en-GB" dirty="0"/>
              <a:t>B. Transfers by operation of law</a:t>
            </a:r>
            <a:br>
              <a:rPr lang="fi-FI" dirty="0"/>
            </a:br>
            <a:r>
              <a:rPr lang="fi-FI" dirty="0" err="1"/>
              <a:t>Presumptions</a:t>
            </a:r>
            <a:r>
              <a:rPr lang="fi-FI" dirty="0"/>
              <a:t> of </a:t>
            </a:r>
            <a:r>
              <a:rPr lang="fi-FI" dirty="0" err="1"/>
              <a:t>transfer</a:t>
            </a:r>
            <a:r>
              <a:rPr lang="fi-FI" dirty="0"/>
              <a:t>:</a:t>
            </a:r>
            <a:br>
              <a:rPr lang="fi-FI" dirty="0"/>
            </a:br>
            <a:r>
              <a:rPr lang="fi-FI" dirty="0"/>
              <a:t>a. </a:t>
            </a:r>
            <a:r>
              <a:rPr lang="en-GB" dirty="0"/>
              <a:t>to what categories of works do these presumptions apply?</a:t>
            </a:r>
            <a:br>
              <a:rPr lang="fi-FI" dirty="0"/>
            </a:br>
            <a:endParaRPr lang="en-HR" dirty="0"/>
          </a:p>
        </p:txBody>
      </p:sp>
      <p:sp>
        <p:nvSpPr>
          <p:cNvPr id="4" name="Slide Number Placeholder 3">
            <a:extLst>
              <a:ext uri="{FF2B5EF4-FFF2-40B4-BE49-F238E27FC236}">
                <a16:creationId xmlns:a16="http://schemas.microsoft.com/office/drawing/2014/main" id="{B8CB43D5-D506-0236-97C6-A86B04925F78}"/>
              </a:ext>
            </a:extLst>
          </p:cNvPr>
          <p:cNvSpPr>
            <a:spLocks noGrp="1"/>
          </p:cNvSpPr>
          <p:nvPr>
            <p:ph type="sldNum" sz="quarter" idx="12"/>
          </p:nvPr>
        </p:nvSpPr>
        <p:spPr/>
        <p:txBody>
          <a:bodyPr/>
          <a:lstStyle/>
          <a:p>
            <a:r>
              <a:rPr lang="en-HR" dirty="0"/>
              <a:t>9/10</a:t>
            </a:r>
          </a:p>
        </p:txBody>
      </p:sp>
    </p:spTree>
    <p:extLst>
      <p:ext uri="{BB962C8B-B14F-4D97-AF65-F5344CB8AC3E}">
        <p14:creationId xmlns:p14="http://schemas.microsoft.com/office/powerpoint/2010/main" val="954623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4D25C8-F78B-38EB-43CF-0F7D8462F03F}"/>
              </a:ext>
            </a:extLst>
          </p:cNvPr>
          <p:cNvSpPr>
            <a:spLocks noGrp="1"/>
          </p:cNvSpPr>
          <p:nvPr>
            <p:ph idx="1"/>
          </p:nvPr>
        </p:nvSpPr>
        <p:spPr>
          <a:xfrm>
            <a:off x="675211" y="2475717"/>
            <a:ext cx="10899423" cy="3416935"/>
          </a:xfrm>
        </p:spPr>
        <p:txBody>
          <a:bodyPr>
            <a:normAutofit lnSpcReduction="10000"/>
          </a:bodyPr>
          <a:lstStyle/>
          <a:p>
            <a:pPr marL="342900" indent="-342900">
              <a:buFont typeface="Arial" panose="020B0604020202020204" pitchFamily="34" charset="0"/>
              <a:buChar char="•"/>
            </a:pPr>
            <a:r>
              <a:rPr lang="en-GB" sz="2400" dirty="0"/>
              <a:t>The 18 countries which gave a reply made clear that the presumptions in their laws are rebuttable.</a:t>
            </a:r>
            <a:endParaRPr lang="fi-FI" sz="2400" dirty="0"/>
          </a:p>
          <a:p>
            <a:pPr marL="342900" indent="-342900">
              <a:buFont typeface="Arial" panose="020B0604020202020204" pitchFamily="34" charset="0"/>
              <a:buChar char="•"/>
            </a:pPr>
            <a:r>
              <a:rPr lang="en-GB" sz="2400" dirty="0"/>
              <a:t>Only a few offer a reply to the second question. Portugal, Poland, France and Croatia refer to contractual provisions, as the necessary proof (France “</a:t>
            </a:r>
            <a:r>
              <a:rPr lang="en-GB" sz="2400" dirty="0" err="1"/>
              <a:t>sauf</a:t>
            </a:r>
            <a:r>
              <a:rPr lang="en-GB" sz="2400" dirty="0"/>
              <a:t> clause contraire”)</a:t>
            </a:r>
            <a:endParaRPr lang="fi-FI" sz="2400" dirty="0"/>
          </a:p>
          <a:p>
            <a:pPr marL="342900" indent="-342900">
              <a:buFont typeface="Arial" panose="020B0604020202020204" pitchFamily="34" charset="0"/>
              <a:buChar char="•"/>
            </a:pPr>
            <a:r>
              <a:rPr lang="en-GB" sz="2400" dirty="0"/>
              <a:t>Denmark explains that there is no formal requirement regarding the proof.</a:t>
            </a:r>
            <a:endParaRPr lang="fi-FI" sz="2400" dirty="0"/>
          </a:p>
          <a:p>
            <a:pPr marL="342900" indent="-342900">
              <a:buFont typeface="Arial" panose="020B0604020202020204" pitchFamily="34" charset="0"/>
              <a:buChar char="•"/>
            </a:pPr>
            <a:r>
              <a:rPr lang="en-GB" sz="2400" dirty="0"/>
              <a:t>There are two exceptions in our sample: Sweden announces that the presumptions concerning computer programs and databases are non-rebuttable; As far as Japan is concerned, presumption concerning cinematographic works is non-rebuttable.</a:t>
            </a:r>
            <a:endParaRPr lang="fi-FI" sz="2400" dirty="0"/>
          </a:p>
          <a:p>
            <a:endParaRPr lang="en-HR" dirty="0"/>
          </a:p>
        </p:txBody>
      </p:sp>
      <p:sp>
        <p:nvSpPr>
          <p:cNvPr id="3" name="Title 2">
            <a:extLst>
              <a:ext uri="{FF2B5EF4-FFF2-40B4-BE49-F238E27FC236}">
                <a16:creationId xmlns:a16="http://schemas.microsoft.com/office/drawing/2014/main" id="{BBD276D8-39B3-EC1C-A5AF-C73AC08420E5}"/>
              </a:ext>
            </a:extLst>
          </p:cNvPr>
          <p:cNvSpPr>
            <a:spLocks noGrp="1"/>
          </p:cNvSpPr>
          <p:nvPr>
            <p:ph type="title"/>
          </p:nvPr>
        </p:nvSpPr>
        <p:spPr>
          <a:xfrm>
            <a:off x="646288" y="1462406"/>
            <a:ext cx="10899423" cy="947072"/>
          </a:xfrm>
        </p:spPr>
        <p:txBody>
          <a:bodyPr>
            <a:normAutofit fontScale="90000"/>
          </a:bodyPr>
          <a:lstStyle/>
          <a:p>
            <a:r>
              <a:rPr lang="en-GB" dirty="0"/>
              <a:t>b. are they REBUTTABLE? What must be shown to prove that the presumption applies (or has been rebutted)?</a:t>
            </a:r>
            <a:br>
              <a:rPr lang="fi-FI" dirty="0"/>
            </a:br>
            <a:endParaRPr lang="en-HR" dirty="0"/>
          </a:p>
        </p:txBody>
      </p:sp>
      <p:sp>
        <p:nvSpPr>
          <p:cNvPr id="4" name="Slide Number Placeholder 3">
            <a:extLst>
              <a:ext uri="{FF2B5EF4-FFF2-40B4-BE49-F238E27FC236}">
                <a16:creationId xmlns:a16="http://schemas.microsoft.com/office/drawing/2014/main" id="{F9479B7E-C698-F06F-E4B5-6ACD03486430}"/>
              </a:ext>
            </a:extLst>
          </p:cNvPr>
          <p:cNvSpPr>
            <a:spLocks noGrp="1"/>
          </p:cNvSpPr>
          <p:nvPr>
            <p:ph type="sldNum" sz="quarter" idx="12"/>
          </p:nvPr>
        </p:nvSpPr>
        <p:spPr/>
        <p:txBody>
          <a:bodyPr/>
          <a:lstStyle/>
          <a:p>
            <a:r>
              <a:rPr lang="en-HR" dirty="0"/>
              <a:t>10/10</a:t>
            </a:r>
          </a:p>
        </p:txBody>
      </p:sp>
    </p:spTree>
    <p:extLst>
      <p:ext uri="{BB962C8B-B14F-4D97-AF65-F5344CB8AC3E}">
        <p14:creationId xmlns:p14="http://schemas.microsoft.com/office/powerpoint/2010/main" val="1917198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B982B-B773-87D1-0C94-B9EFE99718D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E921A9-E6FD-0E8F-37C0-23656AD4F531}"/>
              </a:ext>
            </a:extLst>
          </p:cNvPr>
          <p:cNvSpPr>
            <a:spLocks noGrp="1"/>
          </p:cNvSpPr>
          <p:nvPr>
            <p:ph idx="1"/>
          </p:nvPr>
        </p:nvSpPr>
        <p:spPr>
          <a:xfrm>
            <a:off x="746405" y="2222089"/>
            <a:ext cx="10899423" cy="3416935"/>
          </a:xfrm>
        </p:spPr>
        <p:txBody>
          <a:bodyPr>
            <a:normAutofit lnSpcReduction="10000"/>
          </a:bodyPr>
          <a:lstStyle/>
          <a:p>
            <a:pPr marL="342900" indent="-342900">
              <a:buFont typeface="Arial" panose="020B0604020202020204" pitchFamily="34" charset="0"/>
              <a:buChar char="•"/>
            </a:pPr>
            <a:r>
              <a:rPr lang="en-GB" sz="2000" dirty="0"/>
              <a:t>The whole copyright in computer programs seems to be transferred in the case of employment relations (Sweden, Slovenia, Finland, Austria; Croatia and Norway under the next questions).</a:t>
            </a:r>
            <a:endParaRPr lang="fi-FI" sz="2000" dirty="0"/>
          </a:p>
          <a:p>
            <a:pPr marL="342900" indent="-342900">
              <a:buFont typeface="Arial" panose="020B0604020202020204" pitchFamily="34" charset="0"/>
              <a:buChar char="•"/>
            </a:pPr>
            <a:r>
              <a:rPr lang="en-GB" sz="2000" dirty="0"/>
              <a:t>The transfer seems to be broad also in the case of audiovisual works (Austria, Slovenia and Czechia refer to all rights necessary or to all forms of exploitation).</a:t>
            </a:r>
            <a:endParaRPr lang="fi-FI" sz="2000" dirty="0"/>
          </a:p>
          <a:p>
            <a:pPr marL="342900" indent="-342900">
              <a:buFont typeface="Arial" panose="020B0604020202020204" pitchFamily="34" charset="0"/>
              <a:buChar char="•"/>
            </a:pPr>
            <a:r>
              <a:rPr lang="en-GB" sz="2000" dirty="0"/>
              <a:t>Czechia and Croatia (later) point out that the employer exercises or has all economic rights.</a:t>
            </a:r>
            <a:endParaRPr lang="fi-FI" sz="2000" dirty="0"/>
          </a:p>
          <a:p>
            <a:pPr marL="342900" indent="-342900">
              <a:buFont typeface="Arial" panose="020B0604020202020204" pitchFamily="34" charset="0"/>
              <a:buChar char="•"/>
            </a:pPr>
            <a:r>
              <a:rPr lang="en-GB" sz="2000" dirty="0"/>
              <a:t>Finland and Denmark refer to the rights referred in the provisions on presumption. The same rule prevails in Denmark and Norway concerning films.</a:t>
            </a:r>
            <a:endParaRPr lang="fi-FI" sz="2000" dirty="0"/>
          </a:p>
          <a:p>
            <a:pPr marL="342900" indent="-342900">
              <a:buFont typeface="Arial" panose="020B0604020202020204" pitchFamily="34" charset="0"/>
              <a:buChar char="•"/>
            </a:pPr>
            <a:r>
              <a:rPr lang="en-GB" sz="2000" dirty="0"/>
              <a:t>Japan and Colombia say that all rights may be transferred, and Greece explains that the scope of the transfer varies from case to case.</a:t>
            </a:r>
            <a:endParaRPr lang="fi-FI" sz="2000" dirty="0"/>
          </a:p>
          <a:p>
            <a:r>
              <a:rPr lang="en-GB" sz="2000" dirty="0"/>
              <a:t>A complete or structured picture of the situation cannot be established based on the 16 replies.</a:t>
            </a:r>
            <a:endParaRPr lang="fi-FI" sz="2000" dirty="0"/>
          </a:p>
          <a:p>
            <a:endParaRPr lang="en-HR" dirty="0"/>
          </a:p>
        </p:txBody>
      </p:sp>
      <p:sp>
        <p:nvSpPr>
          <p:cNvPr id="3" name="Title 2">
            <a:extLst>
              <a:ext uri="{FF2B5EF4-FFF2-40B4-BE49-F238E27FC236}">
                <a16:creationId xmlns:a16="http://schemas.microsoft.com/office/drawing/2014/main" id="{7F80E364-395D-45BC-14D3-318CF1D0D83D}"/>
              </a:ext>
            </a:extLst>
          </p:cNvPr>
          <p:cNvSpPr>
            <a:spLocks noGrp="1"/>
          </p:cNvSpPr>
          <p:nvPr>
            <p:ph type="title"/>
          </p:nvPr>
        </p:nvSpPr>
        <p:spPr>
          <a:xfrm>
            <a:off x="646288" y="1047890"/>
            <a:ext cx="10899423" cy="1148006"/>
          </a:xfrm>
        </p:spPr>
        <p:txBody>
          <a:bodyPr/>
          <a:lstStyle/>
          <a:p>
            <a:r>
              <a:rPr lang="en-GB" dirty="0"/>
              <a:t>c. Scope of the transfer: ALL RIGHTS? Rights only as to certain forms of exploitation</a:t>
            </a:r>
            <a:endParaRPr lang="en-HR" dirty="0"/>
          </a:p>
        </p:txBody>
      </p:sp>
      <p:sp>
        <p:nvSpPr>
          <p:cNvPr id="4" name="Slide Number Placeholder 3">
            <a:extLst>
              <a:ext uri="{FF2B5EF4-FFF2-40B4-BE49-F238E27FC236}">
                <a16:creationId xmlns:a16="http://schemas.microsoft.com/office/drawing/2014/main" id="{6975D059-A57A-EDEE-13A8-BFB3F9BCED75}"/>
              </a:ext>
            </a:extLst>
          </p:cNvPr>
          <p:cNvSpPr>
            <a:spLocks noGrp="1"/>
          </p:cNvSpPr>
          <p:nvPr>
            <p:ph type="sldNum" sz="quarter" idx="12"/>
          </p:nvPr>
        </p:nvSpPr>
        <p:spPr/>
        <p:txBody>
          <a:bodyPr/>
          <a:lstStyle/>
          <a:p>
            <a:r>
              <a:rPr lang="en-HR" dirty="0"/>
              <a:t>5/10</a:t>
            </a:r>
          </a:p>
        </p:txBody>
      </p:sp>
    </p:spTree>
    <p:extLst>
      <p:ext uri="{BB962C8B-B14F-4D97-AF65-F5344CB8AC3E}">
        <p14:creationId xmlns:p14="http://schemas.microsoft.com/office/powerpoint/2010/main" val="592001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F9136-3A5A-4D98-F438-51860BC87B3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1099E4-D200-7B09-1C03-F9DAA74FED4B}"/>
              </a:ext>
            </a:extLst>
          </p:cNvPr>
          <p:cNvSpPr>
            <a:spLocks noGrp="1"/>
          </p:cNvSpPr>
          <p:nvPr>
            <p:ph idx="1"/>
          </p:nvPr>
        </p:nvSpPr>
        <p:spPr>
          <a:xfrm>
            <a:off x="766428" y="2195389"/>
            <a:ext cx="10899423" cy="3416935"/>
          </a:xfrm>
        </p:spPr>
        <p:txBody>
          <a:bodyPr>
            <a:normAutofit/>
          </a:bodyPr>
          <a:lstStyle/>
          <a:p>
            <a:pPr marL="342900" indent="-342900">
              <a:buFont typeface="Arial" panose="020B0604020202020204" pitchFamily="34" charset="0"/>
              <a:buChar char="•"/>
            </a:pPr>
            <a:r>
              <a:rPr lang="en-GB" sz="2400" dirty="0"/>
              <a:t>It sounds that in Sweden, Poland, Greece, Denmark, Belgium and Austria no (specific) conditions are provided.</a:t>
            </a:r>
            <a:endParaRPr lang="fi-FI" sz="2400" dirty="0"/>
          </a:p>
          <a:p>
            <a:pPr marL="342900" indent="-342900">
              <a:buFont typeface="Arial" panose="020B0604020202020204" pitchFamily="34" charset="0"/>
              <a:buChar char="•"/>
            </a:pPr>
            <a:r>
              <a:rPr lang="en-GB" sz="2400" dirty="0"/>
              <a:t>Slovenia, Italy, Hungary, Colombia and Argentina refer to the requirement of a contract in writing.</a:t>
            </a:r>
            <a:endParaRPr lang="fi-FI" sz="2400" dirty="0"/>
          </a:p>
          <a:p>
            <a:pPr marL="342900" indent="-342900">
              <a:buFont typeface="Arial" panose="020B0604020202020204" pitchFamily="34" charset="0"/>
              <a:buChar char="•"/>
            </a:pPr>
            <a:r>
              <a:rPr lang="en-GB" sz="2400" dirty="0"/>
              <a:t>To a contract (in a less qualified way) refer Romania, Mexico, Greece and France.</a:t>
            </a:r>
            <a:endParaRPr lang="fi-FI" sz="2400" dirty="0"/>
          </a:p>
          <a:p>
            <a:pPr marL="342900" indent="-342900">
              <a:buFont typeface="Arial" panose="020B0604020202020204" pitchFamily="34" charset="0"/>
              <a:buChar char="•"/>
            </a:pPr>
            <a:r>
              <a:rPr lang="en-GB" sz="2400" dirty="0"/>
              <a:t>To the remuneration refer Romania, Mexico, Greece and Belgium, in an agreed way or as required part of the contract. No one refers to a fair remuneration.</a:t>
            </a:r>
            <a:endParaRPr lang="fi-FI" sz="2400" dirty="0"/>
          </a:p>
          <a:p>
            <a:r>
              <a:rPr lang="en-GB" sz="2400" dirty="0"/>
              <a:t>A complete picture of the situation cannot be established based on the 20 replies.</a:t>
            </a:r>
            <a:endParaRPr lang="en-HR" sz="2400" dirty="0"/>
          </a:p>
        </p:txBody>
      </p:sp>
      <p:sp>
        <p:nvSpPr>
          <p:cNvPr id="3" name="Title 2">
            <a:extLst>
              <a:ext uri="{FF2B5EF4-FFF2-40B4-BE49-F238E27FC236}">
                <a16:creationId xmlns:a16="http://schemas.microsoft.com/office/drawing/2014/main" id="{DFBC7E10-1492-C35E-5006-BD452FC7F24F}"/>
              </a:ext>
            </a:extLst>
          </p:cNvPr>
          <p:cNvSpPr>
            <a:spLocks noGrp="1"/>
          </p:cNvSpPr>
          <p:nvPr>
            <p:ph type="title"/>
          </p:nvPr>
        </p:nvSpPr>
        <p:spPr>
          <a:xfrm>
            <a:off x="646288" y="947773"/>
            <a:ext cx="10899423" cy="1241447"/>
          </a:xfrm>
        </p:spPr>
        <p:txBody>
          <a:bodyPr>
            <a:normAutofit fontScale="90000"/>
          </a:bodyPr>
          <a:lstStyle/>
          <a:p>
            <a:r>
              <a:rPr lang="en-GB" dirty="0"/>
              <a:t>d. CONDITIONS for application of the presumption (e.g. a WRITTEN AUDIOVISUAL WORK production contract; provision for FAIR REMUNERATION for the rights transferred)?</a:t>
            </a:r>
            <a:br>
              <a:rPr lang="fi-FI" dirty="0"/>
            </a:br>
            <a:endParaRPr lang="en-HR" dirty="0"/>
          </a:p>
        </p:txBody>
      </p:sp>
      <p:sp>
        <p:nvSpPr>
          <p:cNvPr id="4" name="Slide Number Placeholder 3">
            <a:extLst>
              <a:ext uri="{FF2B5EF4-FFF2-40B4-BE49-F238E27FC236}">
                <a16:creationId xmlns:a16="http://schemas.microsoft.com/office/drawing/2014/main" id="{10FAED0E-EE04-1D33-9E36-E71F5884A045}"/>
              </a:ext>
            </a:extLst>
          </p:cNvPr>
          <p:cNvSpPr>
            <a:spLocks noGrp="1"/>
          </p:cNvSpPr>
          <p:nvPr>
            <p:ph type="sldNum" sz="quarter" idx="12"/>
          </p:nvPr>
        </p:nvSpPr>
        <p:spPr/>
        <p:txBody>
          <a:bodyPr/>
          <a:lstStyle/>
          <a:p>
            <a:r>
              <a:rPr lang="en-HR" dirty="0"/>
              <a:t>6/10</a:t>
            </a:r>
          </a:p>
        </p:txBody>
      </p:sp>
    </p:spTree>
    <p:extLst>
      <p:ext uri="{BB962C8B-B14F-4D97-AF65-F5344CB8AC3E}">
        <p14:creationId xmlns:p14="http://schemas.microsoft.com/office/powerpoint/2010/main" val="4051602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A0BF6-3A93-DDBA-2029-EB71ED82D48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7CFB55-90B5-6C05-5C87-AF426CAA550D}"/>
              </a:ext>
            </a:extLst>
          </p:cNvPr>
          <p:cNvSpPr>
            <a:spLocks noGrp="1"/>
          </p:cNvSpPr>
          <p:nvPr>
            <p:ph idx="1"/>
          </p:nvPr>
        </p:nvSpPr>
        <p:spPr>
          <a:xfrm>
            <a:off x="646288" y="1701986"/>
            <a:ext cx="10899423" cy="4098114"/>
          </a:xfrm>
        </p:spPr>
        <p:txBody>
          <a:bodyPr>
            <a:normAutofit lnSpcReduction="10000"/>
          </a:bodyPr>
          <a:lstStyle/>
          <a:p>
            <a:pPr marL="342900" indent="-342900">
              <a:buFont typeface="Arial" panose="020B0604020202020204" pitchFamily="34" charset="0"/>
              <a:buChar char="•"/>
            </a:pPr>
            <a:r>
              <a:rPr lang="en-GB" sz="2200" dirty="0"/>
              <a:t>Under this question we have a miscellaneous collection of cases.</a:t>
            </a:r>
            <a:endParaRPr lang="fi-FI" sz="2200" dirty="0"/>
          </a:p>
          <a:p>
            <a:pPr lvl="1"/>
            <a:r>
              <a:rPr lang="en-GB" sz="2200" dirty="0"/>
              <a:t>- Sweden reminds about extended collective licences.</a:t>
            </a:r>
            <a:endParaRPr lang="fi-FI" sz="2200" dirty="0"/>
          </a:p>
          <a:p>
            <a:pPr lvl="1"/>
            <a:r>
              <a:rPr lang="en-GB" sz="2200" dirty="0"/>
              <a:t>- Switzerland and Hungary refer to the case of inheritance.</a:t>
            </a:r>
            <a:endParaRPr lang="fi-FI" sz="2200" dirty="0"/>
          </a:p>
          <a:p>
            <a:pPr lvl="1"/>
            <a:r>
              <a:rPr lang="en-GB" sz="2200" dirty="0"/>
              <a:t>- Slovenia speaks about the case of </a:t>
            </a:r>
            <a:r>
              <a:rPr lang="en-GB" sz="2200" dirty="0" err="1"/>
              <a:t>rightholder’s</a:t>
            </a:r>
            <a:r>
              <a:rPr lang="en-GB" sz="2200" dirty="0"/>
              <a:t> statutory change or bankruptcy.</a:t>
            </a:r>
            <a:endParaRPr lang="fi-FI" sz="2200" dirty="0"/>
          </a:p>
          <a:p>
            <a:pPr lvl="1"/>
            <a:r>
              <a:rPr lang="en-GB" sz="2200" dirty="0"/>
              <a:t>- Korea mentions works for hire.</a:t>
            </a:r>
            <a:endParaRPr lang="fi-FI" sz="2200" dirty="0"/>
          </a:p>
          <a:p>
            <a:pPr lvl="1"/>
            <a:r>
              <a:rPr lang="en-GB" sz="2200" dirty="0"/>
              <a:t>- Croatia mentions the transfer of the right of use in the context of a transfer of business; the acquirer is jointly liable for the obligations of the seller.</a:t>
            </a:r>
            <a:endParaRPr lang="fi-FI" sz="2200" dirty="0"/>
          </a:p>
          <a:p>
            <a:pPr lvl="1"/>
            <a:r>
              <a:rPr lang="en-GB" sz="2200" dirty="0"/>
              <a:t>- Australia explains that if the copyright owned falls under disability, how the copyrights as a property are dealt with, is then a matter for the domestic State law.</a:t>
            </a:r>
            <a:endParaRPr lang="fi-FI" sz="2200" dirty="0"/>
          </a:p>
          <a:p>
            <a:pPr marL="342900" indent="-342900">
              <a:buFont typeface="Arial" panose="020B0604020202020204" pitchFamily="34" charset="0"/>
              <a:buChar char="•"/>
            </a:pPr>
            <a:r>
              <a:rPr lang="en-GB" sz="2200" dirty="0"/>
              <a:t>Norway and Denmark have classified the transfer of rights in computer programs here.</a:t>
            </a:r>
            <a:endParaRPr lang="fi-FI" sz="2200" dirty="0"/>
          </a:p>
          <a:p>
            <a:pPr marL="342900" indent="-342900">
              <a:buFont typeface="Arial" panose="020B0604020202020204" pitchFamily="34" charset="0"/>
              <a:buChar char="•"/>
            </a:pPr>
            <a:r>
              <a:rPr lang="en-GB" sz="2200" dirty="0"/>
              <a:t>Japan, Finland, Czechia, Belgium, Austria and Argentina inform that there are no other transfers by operation of law.</a:t>
            </a:r>
            <a:endParaRPr lang="fi-FI" sz="2200" dirty="0"/>
          </a:p>
          <a:p>
            <a:endParaRPr lang="en-HR" dirty="0"/>
          </a:p>
        </p:txBody>
      </p:sp>
      <p:sp>
        <p:nvSpPr>
          <p:cNvPr id="3" name="Title 2">
            <a:extLst>
              <a:ext uri="{FF2B5EF4-FFF2-40B4-BE49-F238E27FC236}">
                <a16:creationId xmlns:a16="http://schemas.microsoft.com/office/drawing/2014/main" id="{083252BA-5AB9-6C7B-B8D3-945B6D4F52C6}"/>
              </a:ext>
            </a:extLst>
          </p:cNvPr>
          <p:cNvSpPr>
            <a:spLocks noGrp="1"/>
          </p:cNvSpPr>
          <p:nvPr>
            <p:ph type="title"/>
          </p:nvPr>
        </p:nvSpPr>
        <p:spPr>
          <a:xfrm>
            <a:off x="646288" y="1134656"/>
            <a:ext cx="10899423" cy="640747"/>
          </a:xfrm>
        </p:spPr>
        <p:txBody>
          <a:bodyPr>
            <a:normAutofit fontScale="90000"/>
          </a:bodyPr>
          <a:lstStyle/>
          <a:p>
            <a:r>
              <a:rPr lang="en-GB" dirty="0"/>
              <a:t>2. Other transfers by operation of law?</a:t>
            </a:r>
            <a:br>
              <a:rPr lang="fi-FI" dirty="0"/>
            </a:br>
            <a:endParaRPr lang="en-HR" b="0" dirty="0"/>
          </a:p>
        </p:txBody>
      </p:sp>
      <p:sp>
        <p:nvSpPr>
          <p:cNvPr id="4" name="Slide Number Placeholder 3">
            <a:extLst>
              <a:ext uri="{FF2B5EF4-FFF2-40B4-BE49-F238E27FC236}">
                <a16:creationId xmlns:a16="http://schemas.microsoft.com/office/drawing/2014/main" id="{FC2B1E72-EADD-968B-410E-22F8C3D005D2}"/>
              </a:ext>
            </a:extLst>
          </p:cNvPr>
          <p:cNvSpPr>
            <a:spLocks noGrp="1"/>
          </p:cNvSpPr>
          <p:nvPr>
            <p:ph type="sldNum" sz="quarter" idx="12"/>
          </p:nvPr>
        </p:nvSpPr>
        <p:spPr/>
        <p:txBody>
          <a:bodyPr/>
          <a:lstStyle/>
          <a:p>
            <a:r>
              <a:rPr lang="en-HR" dirty="0"/>
              <a:t>7/10</a:t>
            </a:r>
          </a:p>
        </p:txBody>
      </p:sp>
    </p:spTree>
    <p:extLst>
      <p:ext uri="{BB962C8B-B14F-4D97-AF65-F5344CB8AC3E}">
        <p14:creationId xmlns:p14="http://schemas.microsoft.com/office/powerpoint/2010/main" val="2181000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A75A0-E19C-C0EB-0BD8-01D3C4F792A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BBDF3-B9E3-BB40-3B01-BA98A667A798}"/>
              </a:ext>
            </a:extLst>
          </p:cNvPr>
          <p:cNvSpPr>
            <a:spLocks noGrp="1"/>
          </p:cNvSpPr>
          <p:nvPr>
            <p:ph idx="1"/>
          </p:nvPr>
        </p:nvSpPr>
        <p:spPr>
          <a:xfrm>
            <a:off x="646288" y="2322709"/>
            <a:ext cx="10899423" cy="4017132"/>
          </a:xfrm>
        </p:spPr>
        <p:txBody>
          <a:bodyPr/>
          <a:lstStyle/>
          <a:p>
            <a:pPr marL="342900" indent="-342900">
              <a:buFont typeface="Arial" panose="020B0604020202020204" pitchFamily="34" charset="0"/>
              <a:buChar char="•"/>
            </a:pPr>
            <a:r>
              <a:rPr lang="en-GB" sz="2400" dirty="0"/>
              <a:t>Eight of our 23 national groups inform that there are no formal prerequisites (Sweden, Switzerland, Singapore, Korea, Germany, Finland, Denmark and Austria (in Austria written contract is necessary for unknown types of exploitation).</a:t>
            </a:r>
            <a:endParaRPr lang="fi-FI" sz="2400" dirty="0"/>
          </a:p>
          <a:p>
            <a:pPr marL="342900" indent="-342900">
              <a:buFont typeface="Arial" panose="020B0604020202020204" pitchFamily="34" charset="0"/>
              <a:buChar char="•"/>
            </a:pPr>
            <a:r>
              <a:rPr lang="en-GB" sz="2400" dirty="0"/>
              <a:t>Some 14 groups mention the written form as a condition. Slovenia, France and Belgium are adding that this is not a requirement for the validity of the contract. </a:t>
            </a:r>
            <a:endParaRPr lang="fi-FI" sz="2400" dirty="0"/>
          </a:p>
          <a:p>
            <a:pPr marL="342900" indent="-342900">
              <a:buFont typeface="Arial" panose="020B0604020202020204" pitchFamily="34" charset="0"/>
              <a:buChar char="•"/>
            </a:pPr>
            <a:r>
              <a:rPr lang="en-GB" sz="2400" dirty="0"/>
              <a:t>A few remember to say that no witness, or recordation is necessary (the Netherlands, Korea, Czechia)</a:t>
            </a:r>
            <a:endParaRPr lang="fi-FI" sz="2400" dirty="0"/>
          </a:p>
          <a:p>
            <a:endParaRPr lang="en-HR" dirty="0"/>
          </a:p>
        </p:txBody>
      </p:sp>
      <p:sp>
        <p:nvSpPr>
          <p:cNvPr id="3" name="Title 2">
            <a:extLst>
              <a:ext uri="{FF2B5EF4-FFF2-40B4-BE49-F238E27FC236}">
                <a16:creationId xmlns:a16="http://schemas.microsoft.com/office/drawing/2014/main" id="{A96B50F7-90C6-ADF8-D352-4A6815300C00}"/>
              </a:ext>
            </a:extLst>
          </p:cNvPr>
          <p:cNvSpPr>
            <a:spLocks noGrp="1"/>
          </p:cNvSpPr>
          <p:nvPr>
            <p:ph type="title"/>
          </p:nvPr>
        </p:nvSpPr>
        <p:spPr>
          <a:xfrm>
            <a:off x="646288" y="1134658"/>
            <a:ext cx="10899423" cy="947772"/>
          </a:xfrm>
        </p:spPr>
        <p:txBody>
          <a:bodyPr>
            <a:normAutofit fontScale="90000"/>
          </a:bodyPr>
          <a:lstStyle/>
          <a:p>
            <a:r>
              <a:rPr lang="en-GB" dirty="0"/>
              <a:t>C. Transfers by contractual agreement</a:t>
            </a:r>
            <a:br>
              <a:rPr lang="fi-FI" dirty="0"/>
            </a:br>
            <a:r>
              <a:rPr lang="en-GB" dirty="0"/>
              <a:t>Prerequisites imposed by </a:t>
            </a:r>
            <a:r>
              <a:rPr lang="en-GB" u="sng" dirty="0"/>
              <a:t>copyright law</a:t>
            </a:r>
            <a:r>
              <a:rPr lang="en-GB" dirty="0"/>
              <a:t> to the VALIDITY of the transfer, e.g., WRITING, SIGNED, WITNESSED, RECORDATION of transfer of title?</a:t>
            </a:r>
            <a:br>
              <a:rPr lang="fi-FI" dirty="0"/>
            </a:br>
            <a:br>
              <a:rPr lang="fi-FI" dirty="0"/>
            </a:br>
            <a:endParaRPr lang="en-HR" dirty="0"/>
          </a:p>
        </p:txBody>
      </p:sp>
      <p:sp>
        <p:nvSpPr>
          <p:cNvPr id="4" name="Slide Number Placeholder 3">
            <a:extLst>
              <a:ext uri="{FF2B5EF4-FFF2-40B4-BE49-F238E27FC236}">
                <a16:creationId xmlns:a16="http://schemas.microsoft.com/office/drawing/2014/main" id="{446E369A-A74C-FEA6-C4DE-13417E28B293}"/>
              </a:ext>
            </a:extLst>
          </p:cNvPr>
          <p:cNvSpPr>
            <a:spLocks noGrp="1"/>
          </p:cNvSpPr>
          <p:nvPr>
            <p:ph type="sldNum" sz="quarter" idx="12"/>
          </p:nvPr>
        </p:nvSpPr>
        <p:spPr/>
        <p:txBody>
          <a:bodyPr/>
          <a:lstStyle/>
          <a:p>
            <a:r>
              <a:rPr lang="en-HR" dirty="0"/>
              <a:t>8/10</a:t>
            </a:r>
          </a:p>
        </p:txBody>
      </p:sp>
    </p:spTree>
    <p:extLst>
      <p:ext uri="{BB962C8B-B14F-4D97-AF65-F5344CB8AC3E}">
        <p14:creationId xmlns:p14="http://schemas.microsoft.com/office/powerpoint/2010/main" val="1087000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3E738-A4A7-BCF5-F0A0-A98DFE57E64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D3C17BA-9512-F6E9-5A5B-6F3930B14095}"/>
              </a:ext>
            </a:extLst>
          </p:cNvPr>
          <p:cNvSpPr>
            <a:spLocks noGrp="1"/>
          </p:cNvSpPr>
          <p:nvPr>
            <p:ph idx="1"/>
          </p:nvPr>
        </p:nvSpPr>
        <p:spPr/>
        <p:txBody>
          <a:bodyPr/>
          <a:lstStyle/>
          <a:p>
            <a:pPr marL="342900" indent="-342900">
              <a:buFont typeface="Arial" panose="020B0604020202020204" pitchFamily="34" charset="0"/>
              <a:buChar char="•"/>
            </a:pPr>
            <a:r>
              <a:rPr lang="en-GB" sz="2400" dirty="0"/>
              <a:t>Somewhat prevailing is the rule that the rights shall be specified (13 of 25 groups).</a:t>
            </a:r>
            <a:endParaRPr lang="fi-FI" sz="2400" dirty="0"/>
          </a:p>
          <a:p>
            <a:pPr marL="342900" indent="-342900">
              <a:buFont typeface="Arial" panose="020B0604020202020204" pitchFamily="34" charset="0"/>
              <a:buChar char="•"/>
            </a:pPr>
            <a:r>
              <a:rPr lang="en-GB" sz="2400" dirty="0"/>
              <a:t>Slovenia and Denmark make the remark that the principle of separate transfers apply, in Denmark the so-called “</a:t>
            </a:r>
            <a:r>
              <a:rPr lang="en-GB" sz="2400" dirty="0" err="1"/>
              <a:t>specialitetsprincip</a:t>
            </a:r>
            <a:r>
              <a:rPr lang="en-GB" sz="2400" dirty="0"/>
              <a:t>” (transfer of one right does not entitle to use in any other way).</a:t>
            </a:r>
            <a:endParaRPr lang="fi-FI" sz="2400" dirty="0"/>
          </a:p>
          <a:p>
            <a:pPr marL="342900" indent="-342900">
              <a:buFont typeface="Arial" panose="020B0604020202020204" pitchFamily="34" charset="0"/>
              <a:buChar char="•"/>
            </a:pPr>
            <a:r>
              <a:rPr lang="en-GB" sz="2400" dirty="0"/>
              <a:t>Nine groups let us know that also the scope, or corresponding information, shall be expressed.</a:t>
            </a:r>
            <a:endParaRPr lang="fi-FI" sz="2400" dirty="0"/>
          </a:p>
          <a:p>
            <a:pPr marL="342900" indent="-342900">
              <a:buFont typeface="Arial" panose="020B0604020202020204" pitchFamily="34" charset="0"/>
              <a:buChar char="•"/>
            </a:pPr>
            <a:r>
              <a:rPr lang="en-GB" sz="2400" dirty="0"/>
              <a:t>Eight groups inform that there are no such requirements.</a:t>
            </a:r>
            <a:endParaRPr lang="fi-FI" sz="2400" dirty="0"/>
          </a:p>
          <a:p>
            <a:endParaRPr lang="en-HR" dirty="0"/>
          </a:p>
        </p:txBody>
      </p:sp>
      <p:sp>
        <p:nvSpPr>
          <p:cNvPr id="3" name="Title 2">
            <a:extLst>
              <a:ext uri="{FF2B5EF4-FFF2-40B4-BE49-F238E27FC236}">
                <a16:creationId xmlns:a16="http://schemas.microsoft.com/office/drawing/2014/main" id="{A9F60977-F77F-2A65-1F50-2FFA18D578C7}"/>
              </a:ext>
            </a:extLst>
          </p:cNvPr>
          <p:cNvSpPr>
            <a:spLocks noGrp="1"/>
          </p:cNvSpPr>
          <p:nvPr>
            <p:ph type="title"/>
          </p:nvPr>
        </p:nvSpPr>
        <p:spPr/>
        <p:txBody>
          <a:bodyPr>
            <a:normAutofit fontScale="90000"/>
          </a:bodyPr>
          <a:lstStyle/>
          <a:p>
            <a:r>
              <a:rPr lang="en-GB" dirty="0"/>
              <a:t>2. Do these formal requirements include an obligation to specify WHAT RIGHTS are transferred and the SCOPE of the transfer?</a:t>
            </a:r>
            <a:endParaRPr lang="en-HR" dirty="0"/>
          </a:p>
        </p:txBody>
      </p:sp>
      <p:sp>
        <p:nvSpPr>
          <p:cNvPr id="4" name="Slide Number Placeholder 3">
            <a:extLst>
              <a:ext uri="{FF2B5EF4-FFF2-40B4-BE49-F238E27FC236}">
                <a16:creationId xmlns:a16="http://schemas.microsoft.com/office/drawing/2014/main" id="{8B5CD026-B1F6-5F23-7045-F9090DBBE81B}"/>
              </a:ext>
            </a:extLst>
          </p:cNvPr>
          <p:cNvSpPr>
            <a:spLocks noGrp="1"/>
          </p:cNvSpPr>
          <p:nvPr>
            <p:ph type="sldNum" sz="quarter" idx="12"/>
          </p:nvPr>
        </p:nvSpPr>
        <p:spPr/>
        <p:txBody>
          <a:bodyPr/>
          <a:lstStyle/>
          <a:p>
            <a:r>
              <a:rPr lang="en-HR" dirty="0"/>
              <a:t>9/10</a:t>
            </a:r>
          </a:p>
        </p:txBody>
      </p:sp>
    </p:spTree>
    <p:extLst>
      <p:ext uri="{BB962C8B-B14F-4D97-AF65-F5344CB8AC3E}">
        <p14:creationId xmlns:p14="http://schemas.microsoft.com/office/powerpoint/2010/main" val="2485525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2BC05-3E35-ED08-FDC8-21F1F9FD9EE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7CFB8D-CB3E-CEDA-9273-204222472262}"/>
              </a:ext>
            </a:extLst>
          </p:cNvPr>
          <p:cNvSpPr>
            <a:spLocks noGrp="1"/>
          </p:cNvSpPr>
          <p:nvPr>
            <p:ph idx="1"/>
          </p:nvPr>
        </p:nvSpPr>
        <p:spPr>
          <a:xfrm>
            <a:off x="546171" y="2235942"/>
            <a:ext cx="10899423" cy="3623337"/>
          </a:xfrm>
        </p:spPr>
        <p:txBody>
          <a:bodyPr>
            <a:normAutofit fontScale="92500" lnSpcReduction="10000"/>
          </a:bodyPr>
          <a:lstStyle/>
          <a:p>
            <a:pPr marL="342900" indent="-342900">
              <a:buFont typeface="Arial" panose="020B0604020202020204" pitchFamily="34" charset="0"/>
              <a:buChar char="•"/>
            </a:pPr>
            <a:r>
              <a:rPr lang="en-GB" sz="2400" dirty="0"/>
              <a:t>Here we see again a division of national solutions. Thirteen of our 26 respondents explain that such a transfer is permissible. Ten say that such a transfer is not possible.</a:t>
            </a:r>
            <a:endParaRPr lang="fi-FI" sz="2400" dirty="0"/>
          </a:p>
          <a:p>
            <a:pPr marL="342900" indent="-342900">
              <a:buFont typeface="Arial" panose="020B0604020202020204" pitchFamily="34" charset="0"/>
              <a:buChar char="•"/>
            </a:pPr>
            <a:r>
              <a:rPr lang="en-GB" sz="2400" dirty="0"/>
              <a:t>Italy reports that it depends on the type of the transfer contract; rights are independent of each other; the exercise of one right shall not exclude or affect the exercise of the other rights.</a:t>
            </a:r>
            <a:endParaRPr lang="fi-FI" sz="2400" dirty="0"/>
          </a:p>
          <a:p>
            <a:pPr marL="342900" indent="-342900">
              <a:buFont typeface="Arial" panose="020B0604020202020204" pitchFamily="34" charset="0"/>
              <a:buChar char="•"/>
            </a:pPr>
            <a:r>
              <a:rPr lang="en-GB" sz="2400" dirty="0"/>
              <a:t>Hungary makes clear that for a full transfer of rights to be valid, the agreement must pertain specifically on economic rights. The Right of adaptation must be expressly stipulated.</a:t>
            </a:r>
            <a:endParaRPr lang="fi-FI" sz="2400" dirty="0"/>
          </a:p>
          <a:p>
            <a:pPr marL="342900" indent="-342900">
              <a:buFont typeface="Arial" panose="020B0604020202020204" pitchFamily="34" charset="0"/>
              <a:buChar char="•"/>
            </a:pPr>
            <a:r>
              <a:rPr lang="en-GB" sz="2400" dirty="0"/>
              <a:t>Australia ponders about the case of the sale of a business: a court may have to determine whether such a broader transfer amounts to written and signed assignment of a copyright that is an asset of the business.</a:t>
            </a:r>
            <a:endParaRPr lang="fi-FI" sz="2400" dirty="0"/>
          </a:p>
          <a:p>
            <a:endParaRPr lang="en-HR" dirty="0"/>
          </a:p>
        </p:txBody>
      </p:sp>
      <p:sp>
        <p:nvSpPr>
          <p:cNvPr id="3" name="Title 2">
            <a:extLst>
              <a:ext uri="{FF2B5EF4-FFF2-40B4-BE49-F238E27FC236}">
                <a16:creationId xmlns:a16="http://schemas.microsoft.com/office/drawing/2014/main" id="{50FABA6F-CCEB-D225-37FC-00365270301E}"/>
              </a:ext>
            </a:extLst>
          </p:cNvPr>
          <p:cNvSpPr>
            <a:spLocks noGrp="1"/>
          </p:cNvSpPr>
          <p:nvPr>
            <p:ph type="title"/>
          </p:nvPr>
        </p:nvSpPr>
        <p:spPr>
          <a:xfrm>
            <a:off x="646288" y="1462405"/>
            <a:ext cx="10899423" cy="840281"/>
          </a:xfrm>
        </p:spPr>
        <p:txBody>
          <a:bodyPr>
            <a:normAutofit fontScale="90000"/>
          </a:bodyPr>
          <a:lstStyle/>
          <a:p>
            <a:r>
              <a:rPr lang="en-GB" dirty="0"/>
              <a:t>3. Does your country's law permit the transfer of </a:t>
            </a:r>
            <a:r>
              <a:rPr lang="en-GB" u="sng" dirty="0"/>
              <a:t>ALL ECONOMIC RIGHTS</a:t>
            </a:r>
            <a:r>
              <a:rPr lang="en-GB" dirty="0"/>
              <a:t> by means of a general contractual clause?</a:t>
            </a:r>
            <a:br>
              <a:rPr lang="fi-FI" dirty="0"/>
            </a:br>
            <a:endParaRPr lang="en-HR" dirty="0"/>
          </a:p>
        </p:txBody>
      </p:sp>
      <p:sp>
        <p:nvSpPr>
          <p:cNvPr id="4" name="Slide Number Placeholder 3">
            <a:extLst>
              <a:ext uri="{FF2B5EF4-FFF2-40B4-BE49-F238E27FC236}">
                <a16:creationId xmlns:a16="http://schemas.microsoft.com/office/drawing/2014/main" id="{67FF5226-22F1-1779-8AD2-6338C09D3B30}"/>
              </a:ext>
            </a:extLst>
          </p:cNvPr>
          <p:cNvSpPr>
            <a:spLocks noGrp="1"/>
          </p:cNvSpPr>
          <p:nvPr>
            <p:ph type="sldNum" sz="quarter" idx="12"/>
          </p:nvPr>
        </p:nvSpPr>
        <p:spPr/>
        <p:txBody>
          <a:bodyPr/>
          <a:lstStyle/>
          <a:p>
            <a:r>
              <a:rPr lang="en-HR" dirty="0"/>
              <a:t>10/10</a:t>
            </a:r>
          </a:p>
        </p:txBody>
      </p:sp>
    </p:spTree>
    <p:extLst>
      <p:ext uri="{BB962C8B-B14F-4D97-AF65-F5344CB8AC3E}">
        <p14:creationId xmlns:p14="http://schemas.microsoft.com/office/powerpoint/2010/main" val="2968450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78BAC-07C1-CA20-9545-4B35F07EB66A}"/>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D97DC3-D547-828E-63DD-96E277447E70}"/>
              </a:ext>
            </a:extLst>
          </p:cNvPr>
          <p:cNvSpPr>
            <a:spLocks noGrp="1"/>
          </p:cNvSpPr>
          <p:nvPr>
            <p:ph idx="1"/>
          </p:nvPr>
        </p:nvSpPr>
        <p:spPr>
          <a:xfrm>
            <a:off x="646287" y="2149175"/>
            <a:ext cx="10899423" cy="3988928"/>
          </a:xfrm>
        </p:spPr>
        <p:txBody>
          <a:bodyPr>
            <a:normAutofit/>
          </a:bodyPr>
          <a:lstStyle/>
          <a:p>
            <a:pPr marL="342900" indent="-342900">
              <a:buFont typeface="Arial" panose="020B0604020202020204" pitchFamily="34" charset="0"/>
              <a:buChar char="•"/>
            </a:pPr>
            <a:r>
              <a:rPr lang="en-GB" sz="2000" dirty="0"/>
              <a:t>Another question near to the end of the questionnaire – where a beautiful division of philosophies prevails.</a:t>
            </a:r>
            <a:endParaRPr lang="fi-FI" sz="2000" dirty="0"/>
          </a:p>
          <a:p>
            <a:pPr marL="342900" indent="-342900">
              <a:buFont typeface="Arial" panose="020B0604020202020204" pitchFamily="34" charset="0"/>
              <a:buChar char="•"/>
            </a:pPr>
            <a:r>
              <a:rPr lang="en-GB" sz="2000" dirty="0"/>
              <a:t>The prevailing replies, from 15 of 25 groups inform that such a transfer is permitted. Three groups explain that this is subject to a duration of 5 or 10 years.</a:t>
            </a:r>
            <a:endParaRPr lang="fi-FI" sz="2000" dirty="0"/>
          </a:p>
          <a:p>
            <a:pPr marL="342900" indent="-342900">
              <a:buFont typeface="Arial" panose="020B0604020202020204" pitchFamily="34" charset="0"/>
              <a:buChar char="•"/>
            </a:pPr>
            <a:r>
              <a:rPr lang="en-GB" sz="2000" dirty="0"/>
              <a:t>Some 10 groups, in different ways report that such a transfer is not permissible</a:t>
            </a:r>
            <a:endParaRPr lang="fi-FI" sz="2000" dirty="0"/>
          </a:p>
          <a:p>
            <a:pPr lvl="1"/>
            <a:r>
              <a:rPr lang="en-GB" sz="2000" dirty="0"/>
              <a:t>-  Slovenia and Hungary say that transfer of all future rights is null and void</a:t>
            </a:r>
            <a:endParaRPr lang="fi-FI" sz="2000" dirty="0"/>
          </a:p>
          <a:p>
            <a:pPr lvl="1"/>
            <a:r>
              <a:rPr lang="en-GB" sz="2000" dirty="0"/>
              <a:t>-  Greece makes clear that contracts or licences whose subject is the total of authors’ future works is specifically prohibited; transfer of specific future works should be permitted</a:t>
            </a:r>
            <a:endParaRPr lang="fi-FI" sz="2000" dirty="0"/>
          </a:p>
          <a:p>
            <a:pPr marL="342900" indent="-342900">
              <a:buFont typeface="Arial" panose="020B0604020202020204" pitchFamily="34" charset="0"/>
              <a:buChar char="•"/>
            </a:pPr>
            <a:r>
              <a:rPr lang="en-GB" sz="2000" dirty="0"/>
              <a:t>Italy reports that such a transfer is admissible under certain conditions; if the contract relates to future works on all the authors’ works or all the works of a certain category to be created, an express limitation in time is required; not excess 20 yrs (without prejudice to employment contracts) (judicial authority may set the term)</a:t>
            </a:r>
            <a:endParaRPr lang="fi-FI" sz="2000" dirty="0"/>
          </a:p>
          <a:p>
            <a:pPr marL="285750" indent="-285750">
              <a:buFont typeface="Arial" panose="020B0604020202020204" pitchFamily="34" charset="0"/>
              <a:buChar char="•"/>
            </a:pPr>
            <a:endParaRPr lang="en-HR" dirty="0"/>
          </a:p>
        </p:txBody>
      </p:sp>
      <p:sp>
        <p:nvSpPr>
          <p:cNvPr id="3" name="Title 2">
            <a:extLst>
              <a:ext uri="{FF2B5EF4-FFF2-40B4-BE49-F238E27FC236}">
                <a16:creationId xmlns:a16="http://schemas.microsoft.com/office/drawing/2014/main" id="{C9B3D64B-3EDA-F8E9-9A8B-B0271C31757D}"/>
              </a:ext>
            </a:extLst>
          </p:cNvPr>
          <p:cNvSpPr>
            <a:spLocks noGrp="1"/>
          </p:cNvSpPr>
          <p:nvPr>
            <p:ph type="title"/>
          </p:nvPr>
        </p:nvSpPr>
        <p:spPr>
          <a:xfrm>
            <a:off x="646288" y="1462405"/>
            <a:ext cx="10899423" cy="468523"/>
          </a:xfrm>
        </p:spPr>
        <p:txBody>
          <a:bodyPr>
            <a:normAutofit fontScale="90000"/>
          </a:bodyPr>
          <a:lstStyle/>
          <a:p>
            <a:r>
              <a:rPr lang="en-GB" dirty="0"/>
              <a:t>4. Does your country's law permit the assignment of ALL RIGHTS IN </a:t>
            </a:r>
            <a:r>
              <a:rPr lang="en-GB" u="sng" dirty="0"/>
              <a:t>FUTURE</a:t>
            </a:r>
            <a:r>
              <a:rPr lang="en-GB" dirty="0"/>
              <a:t> works?</a:t>
            </a:r>
            <a:br>
              <a:rPr lang="fi-FI" dirty="0"/>
            </a:br>
            <a:r>
              <a:rPr lang="fi-FI" dirty="0"/>
              <a:t>  </a:t>
            </a:r>
            <a:endParaRPr lang="en-HR" dirty="0"/>
          </a:p>
        </p:txBody>
      </p:sp>
      <p:sp>
        <p:nvSpPr>
          <p:cNvPr id="4" name="Slide Number Placeholder 3">
            <a:extLst>
              <a:ext uri="{FF2B5EF4-FFF2-40B4-BE49-F238E27FC236}">
                <a16:creationId xmlns:a16="http://schemas.microsoft.com/office/drawing/2014/main" id="{FEDE7438-30F2-8DCB-45C4-BD83CD39A947}"/>
              </a:ext>
            </a:extLst>
          </p:cNvPr>
          <p:cNvSpPr>
            <a:spLocks noGrp="1"/>
          </p:cNvSpPr>
          <p:nvPr>
            <p:ph type="sldNum" sz="quarter" idx="12"/>
          </p:nvPr>
        </p:nvSpPr>
        <p:spPr/>
        <p:txBody>
          <a:bodyPr/>
          <a:lstStyle/>
          <a:p>
            <a:r>
              <a:rPr lang="en-HR" dirty="0"/>
              <a:t>10/10</a:t>
            </a:r>
          </a:p>
        </p:txBody>
      </p:sp>
    </p:spTree>
    <p:extLst>
      <p:ext uri="{BB962C8B-B14F-4D97-AF65-F5344CB8AC3E}">
        <p14:creationId xmlns:p14="http://schemas.microsoft.com/office/powerpoint/2010/main" val="3421760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36B36-38EC-E795-45AF-9CA59FD9D46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54F27A-175C-580C-0808-14216B5D8EB4}"/>
              </a:ext>
            </a:extLst>
          </p:cNvPr>
          <p:cNvSpPr>
            <a:spLocks noGrp="1"/>
          </p:cNvSpPr>
          <p:nvPr>
            <p:ph idx="1"/>
          </p:nvPr>
        </p:nvSpPr>
        <p:spPr>
          <a:xfrm>
            <a:off x="646288" y="2248278"/>
            <a:ext cx="10899423" cy="3416935"/>
          </a:xfrm>
        </p:spPr>
        <p:txBody>
          <a:bodyPr>
            <a:normAutofit fontScale="92500" lnSpcReduction="20000"/>
          </a:bodyPr>
          <a:lstStyle/>
          <a:p>
            <a:pPr marL="342900" indent="-342900">
              <a:buFont typeface="Arial" panose="020B0604020202020204" pitchFamily="34" charset="0"/>
              <a:buChar char="•"/>
            </a:pPr>
            <a:r>
              <a:rPr lang="en-GB" sz="2200" dirty="0"/>
              <a:t>Here 20 replies mention the </a:t>
            </a:r>
            <a:r>
              <a:rPr lang="en-GB" sz="2200" u="sng" dirty="0"/>
              <a:t>law of the country for which protection is claimed</a:t>
            </a:r>
            <a:r>
              <a:rPr lang="en-GB" sz="2200" dirty="0"/>
              <a:t>, well known from Article 5.2 of the Berne Convention. This sounds safe.</a:t>
            </a:r>
            <a:endParaRPr lang="fi-FI" sz="2200" dirty="0"/>
          </a:p>
          <a:p>
            <a:pPr marL="342900" indent="-342900">
              <a:buFont typeface="Arial" panose="020B0604020202020204" pitchFamily="34" charset="0"/>
              <a:buChar char="•"/>
            </a:pPr>
            <a:r>
              <a:rPr lang="en-GB" sz="2200" dirty="0"/>
              <a:t>Some four countries refer </a:t>
            </a:r>
            <a:r>
              <a:rPr lang="en-GB" sz="2200" u="sng" dirty="0"/>
              <a:t>to the law of the country of first publ</a:t>
            </a:r>
            <a:r>
              <a:rPr lang="en-GB" sz="2200" dirty="0"/>
              <a:t>ication.</a:t>
            </a:r>
            <a:endParaRPr lang="fi-FI" sz="2200" dirty="0"/>
          </a:p>
          <a:p>
            <a:pPr marL="342900" indent="-342900">
              <a:buFont typeface="Arial" panose="020B0604020202020204" pitchFamily="34" charset="0"/>
              <a:buChar char="•"/>
            </a:pPr>
            <a:r>
              <a:rPr lang="en-GB" sz="2200" dirty="0"/>
              <a:t>Six countries mention the </a:t>
            </a:r>
            <a:r>
              <a:rPr lang="en-GB" sz="2200" u="sng" dirty="0"/>
              <a:t>law of the country with the greatest connections to the work and the author(s), or the closest connection to the contract</a:t>
            </a:r>
            <a:r>
              <a:rPr lang="en-GB" sz="2200" dirty="0"/>
              <a:t>.</a:t>
            </a:r>
            <a:endParaRPr lang="fi-FI" sz="2200" dirty="0"/>
          </a:p>
          <a:p>
            <a:pPr marL="342900" indent="-342900">
              <a:buFont typeface="Arial" panose="020B0604020202020204" pitchFamily="34" charset="0"/>
              <a:buChar char="•"/>
            </a:pPr>
            <a:r>
              <a:rPr lang="en-GB" sz="2200" dirty="0"/>
              <a:t>Four of ALAI member groups make a reference to the European Rome I or Rome II regulations. This sometimes coincides with other defined criteria.</a:t>
            </a:r>
            <a:endParaRPr lang="fi-FI" sz="2200" dirty="0"/>
          </a:p>
          <a:p>
            <a:pPr marL="342900" indent="-342900">
              <a:buFont typeface="Arial" panose="020B0604020202020204" pitchFamily="34" charset="0"/>
              <a:buChar char="•"/>
            </a:pPr>
            <a:r>
              <a:rPr lang="en-GB" sz="2200" dirty="0"/>
              <a:t>Four countries make a reference to the choice of law rule or principle.</a:t>
            </a:r>
            <a:endParaRPr lang="fi-FI" sz="2200" dirty="0"/>
          </a:p>
          <a:p>
            <a:pPr marL="342900" indent="-342900">
              <a:buFont typeface="Arial" panose="020B0604020202020204" pitchFamily="34" charset="0"/>
              <a:buChar char="•"/>
            </a:pPr>
            <a:r>
              <a:rPr lang="en-GB" sz="2200" dirty="0"/>
              <a:t>In the end France refers to jus cogens concerning moral rights; in certain cases, necessarily the law of France.</a:t>
            </a:r>
            <a:endParaRPr lang="fi-FI" sz="2200" dirty="0"/>
          </a:p>
          <a:p>
            <a:r>
              <a:rPr lang="en-GB" sz="2200" dirty="0"/>
              <a:t>On the basis of these replies, I have not been able to make any meaningful categorization of countries on the basis of their methods. </a:t>
            </a:r>
            <a:r>
              <a:rPr lang="en-GB" sz="2200"/>
              <a:t>That </a:t>
            </a:r>
            <a:r>
              <a:rPr lang="en-GB" sz="2200" dirty="0"/>
              <a:t>would be subject to further study.</a:t>
            </a:r>
            <a:endParaRPr lang="fi-FI" sz="2200" dirty="0"/>
          </a:p>
          <a:p>
            <a:endParaRPr lang="en-HR" dirty="0"/>
          </a:p>
        </p:txBody>
      </p:sp>
      <p:sp>
        <p:nvSpPr>
          <p:cNvPr id="3" name="Title 2">
            <a:extLst>
              <a:ext uri="{FF2B5EF4-FFF2-40B4-BE49-F238E27FC236}">
                <a16:creationId xmlns:a16="http://schemas.microsoft.com/office/drawing/2014/main" id="{FACBBF7B-51E4-3F50-CB90-5E6D3BB517C8}"/>
              </a:ext>
            </a:extLst>
          </p:cNvPr>
          <p:cNvSpPr>
            <a:spLocks noGrp="1"/>
          </p:cNvSpPr>
          <p:nvPr>
            <p:ph type="title"/>
          </p:nvPr>
        </p:nvSpPr>
        <p:spPr>
          <a:xfrm>
            <a:off x="592892" y="995193"/>
            <a:ext cx="10899423" cy="1033841"/>
          </a:xfrm>
        </p:spPr>
        <p:txBody>
          <a:bodyPr>
            <a:normAutofit fontScale="90000"/>
          </a:bodyPr>
          <a:lstStyle/>
          <a:p>
            <a:r>
              <a:rPr lang="en-GB" dirty="0"/>
              <a:t>D. Private international law</a:t>
            </a:r>
            <a:br>
              <a:rPr lang="fi-FI" dirty="0"/>
            </a:br>
            <a:r>
              <a:rPr lang="en-GB" dirty="0"/>
              <a:t>Which law does your country apply to DETERMINE THE ALIENABILITY of moral or economic rights and other conditions </a:t>
            </a:r>
            <a:endParaRPr lang="en-HR" dirty="0"/>
          </a:p>
        </p:txBody>
      </p:sp>
      <p:sp>
        <p:nvSpPr>
          <p:cNvPr id="4" name="Slide Number Placeholder 3">
            <a:extLst>
              <a:ext uri="{FF2B5EF4-FFF2-40B4-BE49-F238E27FC236}">
                <a16:creationId xmlns:a16="http://schemas.microsoft.com/office/drawing/2014/main" id="{D5CF3B3D-65EC-0719-7357-BE7B2E03A71B}"/>
              </a:ext>
            </a:extLst>
          </p:cNvPr>
          <p:cNvSpPr>
            <a:spLocks noGrp="1"/>
          </p:cNvSpPr>
          <p:nvPr>
            <p:ph type="sldNum" sz="quarter" idx="12"/>
          </p:nvPr>
        </p:nvSpPr>
        <p:spPr/>
        <p:txBody>
          <a:bodyPr/>
          <a:lstStyle/>
          <a:p>
            <a:r>
              <a:rPr lang="en-HR" dirty="0"/>
              <a:t>10/10</a:t>
            </a:r>
          </a:p>
        </p:txBody>
      </p:sp>
    </p:spTree>
    <p:extLst>
      <p:ext uri="{BB962C8B-B14F-4D97-AF65-F5344CB8AC3E}">
        <p14:creationId xmlns:p14="http://schemas.microsoft.com/office/powerpoint/2010/main" val="97512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56E397-6334-358D-CD3E-B02C1C4ABA49}"/>
              </a:ext>
            </a:extLst>
          </p:cNvPr>
          <p:cNvSpPr>
            <a:spLocks noGrp="1"/>
          </p:cNvSpPr>
          <p:nvPr>
            <p:ph idx="1"/>
          </p:nvPr>
        </p:nvSpPr>
        <p:spPr>
          <a:xfrm>
            <a:off x="646288" y="2349407"/>
            <a:ext cx="10899423" cy="3990433"/>
          </a:xfrm>
        </p:spPr>
        <p:txBody>
          <a:bodyPr>
            <a:normAutofit/>
          </a:bodyPr>
          <a:lstStyle/>
          <a:p>
            <a:r>
              <a:rPr lang="en-GB" sz="2800" dirty="0"/>
              <a:t>First, three general observations shall be made. </a:t>
            </a:r>
            <a:endParaRPr lang="fi-FI" sz="2800" dirty="0"/>
          </a:p>
          <a:p>
            <a:pPr marL="342900" lvl="0" indent="-342900">
              <a:buFont typeface="Arial" panose="020B0604020202020204" pitchFamily="34" charset="0"/>
              <a:buChar char="•"/>
            </a:pPr>
            <a:r>
              <a:rPr lang="en-GB" sz="2800" dirty="0"/>
              <a:t>The national groups have engaged seriously to the task of providing replies to the questionnaire; we have 28 replies.</a:t>
            </a:r>
            <a:endParaRPr lang="fi-FI" sz="2800" dirty="0"/>
          </a:p>
          <a:p>
            <a:pPr marL="342900" lvl="0" indent="-342900">
              <a:buFont typeface="Arial" panose="020B0604020202020204" pitchFamily="34" charset="0"/>
              <a:buChar char="•"/>
            </a:pPr>
            <a:r>
              <a:rPr lang="en-GB" sz="2800" dirty="0"/>
              <a:t>It is remarkable that the national groups have employed a long series of very high-level experts in the reporting.</a:t>
            </a:r>
            <a:endParaRPr lang="fi-FI" sz="2800" dirty="0"/>
          </a:p>
          <a:p>
            <a:pPr marL="342900" lvl="0" indent="-342900">
              <a:buFont typeface="Arial" panose="020B0604020202020204" pitchFamily="34" charset="0"/>
              <a:buChar char="•"/>
            </a:pPr>
            <a:r>
              <a:rPr lang="en-GB" sz="2800" dirty="0"/>
              <a:t>Finally, we have on the table two kinds of replies – very succinct ones, and a number of very long and detailed ones; both kinds of reports are most welcome and they provide enlightening reading.</a:t>
            </a:r>
            <a:endParaRPr lang="fi-FI" sz="2800" dirty="0"/>
          </a:p>
          <a:p>
            <a:endParaRPr lang="en-HR" dirty="0"/>
          </a:p>
        </p:txBody>
      </p:sp>
      <p:sp>
        <p:nvSpPr>
          <p:cNvPr id="3" name="Title 2">
            <a:extLst>
              <a:ext uri="{FF2B5EF4-FFF2-40B4-BE49-F238E27FC236}">
                <a16:creationId xmlns:a16="http://schemas.microsoft.com/office/drawing/2014/main" id="{2C3949EA-0012-C5CA-EF23-B99F9B86FD2C}"/>
              </a:ext>
            </a:extLst>
          </p:cNvPr>
          <p:cNvSpPr>
            <a:spLocks noGrp="1"/>
          </p:cNvSpPr>
          <p:nvPr>
            <p:ph type="title"/>
          </p:nvPr>
        </p:nvSpPr>
        <p:spPr>
          <a:xfrm>
            <a:off x="646288" y="1462405"/>
            <a:ext cx="10899423" cy="780211"/>
          </a:xfrm>
        </p:spPr>
        <p:txBody>
          <a:bodyPr/>
          <a:lstStyle/>
          <a:p>
            <a:r>
              <a:rPr lang="fi-FI" dirty="0" err="1"/>
              <a:t>Introduction</a:t>
            </a:r>
            <a:r>
              <a:rPr lang="fi-FI" dirty="0"/>
              <a:t> (1)</a:t>
            </a:r>
            <a:endParaRPr lang="en-HR" dirty="0"/>
          </a:p>
        </p:txBody>
      </p:sp>
      <p:sp>
        <p:nvSpPr>
          <p:cNvPr id="4" name="Slide Number Placeholder 3">
            <a:extLst>
              <a:ext uri="{FF2B5EF4-FFF2-40B4-BE49-F238E27FC236}">
                <a16:creationId xmlns:a16="http://schemas.microsoft.com/office/drawing/2014/main" id="{1C7CE367-8C64-ABB0-47BF-13B3971DB0A8}"/>
              </a:ext>
            </a:extLst>
          </p:cNvPr>
          <p:cNvSpPr>
            <a:spLocks noGrp="1"/>
          </p:cNvSpPr>
          <p:nvPr>
            <p:ph type="sldNum" sz="quarter" idx="12"/>
          </p:nvPr>
        </p:nvSpPr>
        <p:spPr/>
        <p:txBody>
          <a:bodyPr/>
          <a:lstStyle/>
          <a:p>
            <a:r>
              <a:rPr lang="en-HR" dirty="0"/>
              <a:t>1/10</a:t>
            </a:r>
          </a:p>
        </p:txBody>
      </p:sp>
    </p:spTree>
    <p:extLst>
      <p:ext uri="{BB962C8B-B14F-4D97-AF65-F5344CB8AC3E}">
        <p14:creationId xmlns:p14="http://schemas.microsoft.com/office/powerpoint/2010/main" val="4241838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6227AD-23D0-9541-15E9-FDE80B0ECE00}"/>
              </a:ext>
            </a:extLst>
          </p:cNvPr>
          <p:cNvSpPr>
            <a:spLocks noGrp="1"/>
          </p:cNvSpPr>
          <p:nvPr>
            <p:ph type="subTitle" idx="1"/>
          </p:nvPr>
        </p:nvSpPr>
        <p:spPr>
          <a:xfrm>
            <a:off x="5641674" y="2418631"/>
            <a:ext cx="6021239" cy="1707871"/>
          </a:xfrm>
        </p:spPr>
        <p:txBody>
          <a:bodyPr>
            <a:normAutofit/>
          </a:bodyPr>
          <a:lstStyle/>
          <a:p>
            <a:pPr algn="ctr">
              <a:lnSpc>
                <a:spcPct val="150000"/>
              </a:lnSpc>
            </a:pPr>
            <a:r>
              <a:rPr lang="en-HR" sz="3600" b="1" dirty="0"/>
              <a:t>THANK YOU FOR YOUR ATTENTION!</a:t>
            </a:r>
          </a:p>
        </p:txBody>
      </p:sp>
    </p:spTree>
    <p:extLst>
      <p:ext uri="{BB962C8B-B14F-4D97-AF65-F5344CB8AC3E}">
        <p14:creationId xmlns:p14="http://schemas.microsoft.com/office/powerpoint/2010/main" val="3214979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B0CDC7-EAF2-0B40-EEE9-D8A28D04D2C8}"/>
              </a:ext>
            </a:extLst>
          </p:cNvPr>
          <p:cNvSpPr>
            <a:spLocks noGrp="1"/>
          </p:cNvSpPr>
          <p:nvPr>
            <p:ph idx="1"/>
          </p:nvPr>
        </p:nvSpPr>
        <p:spPr>
          <a:xfrm>
            <a:off x="646288" y="2369431"/>
            <a:ext cx="10899423" cy="3970409"/>
          </a:xfrm>
        </p:spPr>
        <p:txBody>
          <a:bodyPr>
            <a:normAutofit lnSpcReduction="10000"/>
          </a:bodyPr>
          <a:lstStyle/>
          <a:p>
            <a:pPr lvl="0"/>
            <a:r>
              <a:rPr lang="en-GB" sz="2800" u="sng" dirty="0"/>
              <a:t>Two disclaimers:</a:t>
            </a:r>
          </a:p>
          <a:p>
            <a:pPr lvl="0"/>
            <a:r>
              <a:rPr lang="en-GB" sz="2800" dirty="0"/>
              <a:t>The following is the result of sampling of eye-catching details in the reports; this is by far not exhaustive.</a:t>
            </a:r>
          </a:p>
          <a:p>
            <a:pPr lvl="0"/>
            <a:endParaRPr lang="fi-FI" sz="2800" dirty="0"/>
          </a:p>
          <a:p>
            <a:pPr lvl="0"/>
            <a:r>
              <a:rPr lang="en-GB" sz="2800" dirty="0"/>
              <a:t>A synthetic analysis or systematic categorisation is impossible; the information that may be obtained is to a great degree anecdotal – and sometimes only roughly statistical.</a:t>
            </a:r>
          </a:p>
          <a:p>
            <a:pPr lvl="0" algn="ctr"/>
            <a:r>
              <a:rPr lang="en-GB" sz="2800" dirty="0"/>
              <a:t>*****</a:t>
            </a:r>
          </a:p>
          <a:p>
            <a:r>
              <a:rPr lang="en-GB" sz="2800" dirty="0"/>
              <a:t>Many thanks to ALAI groups and national rapporteurs for the replies.</a:t>
            </a:r>
            <a:endParaRPr lang="fi-FI" sz="2800" dirty="0"/>
          </a:p>
          <a:p>
            <a:pPr lvl="0"/>
            <a:endParaRPr lang="en-HR" dirty="0"/>
          </a:p>
        </p:txBody>
      </p:sp>
      <p:sp>
        <p:nvSpPr>
          <p:cNvPr id="3" name="Title 2">
            <a:extLst>
              <a:ext uri="{FF2B5EF4-FFF2-40B4-BE49-F238E27FC236}">
                <a16:creationId xmlns:a16="http://schemas.microsoft.com/office/drawing/2014/main" id="{D2A6A9DA-EBAD-5EAD-6216-6A9C67D4CEA4}"/>
              </a:ext>
            </a:extLst>
          </p:cNvPr>
          <p:cNvSpPr>
            <a:spLocks noGrp="1"/>
          </p:cNvSpPr>
          <p:nvPr>
            <p:ph type="title"/>
          </p:nvPr>
        </p:nvSpPr>
        <p:spPr>
          <a:xfrm>
            <a:off x="646288" y="1462405"/>
            <a:ext cx="10899423" cy="953747"/>
          </a:xfrm>
        </p:spPr>
        <p:txBody>
          <a:bodyPr/>
          <a:lstStyle/>
          <a:p>
            <a:r>
              <a:rPr lang="fi-FI" dirty="0" err="1"/>
              <a:t>Introduction</a:t>
            </a:r>
            <a:r>
              <a:rPr lang="fi-FI" dirty="0"/>
              <a:t> (2)</a:t>
            </a:r>
            <a:endParaRPr lang="en-HR" dirty="0"/>
          </a:p>
        </p:txBody>
      </p:sp>
      <p:sp>
        <p:nvSpPr>
          <p:cNvPr id="4" name="Slide Number Placeholder 3">
            <a:extLst>
              <a:ext uri="{FF2B5EF4-FFF2-40B4-BE49-F238E27FC236}">
                <a16:creationId xmlns:a16="http://schemas.microsoft.com/office/drawing/2014/main" id="{4AAE6731-9FAC-5CD1-46F9-23F526C9CD23}"/>
              </a:ext>
            </a:extLst>
          </p:cNvPr>
          <p:cNvSpPr>
            <a:spLocks noGrp="1"/>
          </p:cNvSpPr>
          <p:nvPr>
            <p:ph type="sldNum" sz="quarter" idx="12"/>
          </p:nvPr>
        </p:nvSpPr>
        <p:spPr/>
        <p:txBody>
          <a:bodyPr/>
          <a:lstStyle/>
          <a:p>
            <a:r>
              <a:rPr lang="en-HR" dirty="0"/>
              <a:t>2/10</a:t>
            </a:r>
          </a:p>
        </p:txBody>
      </p:sp>
    </p:spTree>
    <p:extLst>
      <p:ext uri="{BB962C8B-B14F-4D97-AF65-F5344CB8AC3E}">
        <p14:creationId xmlns:p14="http://schemas.microsoft.com/office/powerpoint/2010/main" val="1583702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239E77-CDAE-E5C1-6306-138C6326EAB0}"/>
              </a:ext>
            </a:extLst>
          </p:cNvPr>
          <p:cNvSpPr>
            <a:spLocks noGrp="1"/>
          </p:cNvSpPr>
          <p:nvPr>
            <p:ph idx="1"/>
          </p:nvPr>
        </p:nvSpPr>
        <p:spPr>
          <a:xfrm>
            <a:off x="646288" y="2616385"/>
            <a:ext cx="10899423" cy="3723455"/>
          </a:xfrm>
        </p:spPr>
        <p:txBody>
          <a:bodyPr>
            <a:noAutofit/>
          </a:bodyPr>
          <a:lstStyle/>
          <a:p>
            <a:pPr marL="342900" indent="-342900">
              <a:buFont typeface="Arial" panose="020B0604020202020204" pitchFamily="34" charset="0"/>
              <a:buChar char="•"/>
            </a:pPr>
            <a:r>
              <a:rPr lang="en-GB" sz="2400" dirty="0"/>
              <a:t>The prevailing and most expected view was that the moral rights cannot be transferred.</a:t>
            </a:r>
            <a:endParaRPr lang="fi-FI" sz="2400" dirty="0"/>
          </a:p>
          <a:p>
            <a:pPr marL="342900" indent="-342900">
              <a:buFont typeface="Arial" panose="020B0604020202020204" pitchFamily="34" charset="0"/>
              <a:buChar char="•"/>
            </a:pPr>
            <a:r>
              <a:rPr lang="en-GB" sz="2400" dirty="0"/>
              <a:t>In the reports it was stressed that moral rights are personal and non-assignable, inalienable, non-waivable, and non-</a:t>
            </a:r>
            <a:r>
              <a:rPr lang="en-GB" sz="2400" dirty="0" err="1"/>
              <a:t>seizable</a:t>
            </a:r>
            <a:r>
              <a:rPr lang="en-GB" sz="2400" dirty="0"/>
              <a:t>. This was clarified in 23 national replies.</a:t>
            </a:r>
            <a:endParaRPr lang="fi-FI" sz="2400" dirty="0"/>
          </a:p>
          <a:p>
            <a:pPr marL="342900" indent="-342900">
              <a:buFont typeface="Arial" panose="020B0604020202020204" pitchFamily="34" charset="0"/>
              <a:buChar char="•"/>
            </a:pPr>
            <a:r>
              <a:rPr lang="en-GB" sz="2400" dirty="0"/>
              <a:t>They cannot be granted to the grantee of economic rights, nor to a collective management organization. Germany pointed out that the author can authorize third parties to exercise.</a:t>
            </a:r>
            <a:endParaRPr lang="fi-FI" sz="2400" dirty="0"/>
          </a:p>
          <a:p>
            <a:pPr marL="342900" indent="-342900">
              <a:buFont typeface="Arial" panose="020B0604020202020204" pitchFamily="34" charset="0"/>
              <a:buChar char="•"/>
            </a:pPr>
            <a:r>
              <a:rPr lang="en-GB" sz="2400" dirty="0"/>
              <a:t>A few national groups made the remark that moral rights may be inherited.</a:t>
            </a:r>
            <a:endParaRPr lang="en-HR" sz="2400" dirty="0"/>
          </a:p>
        </p:txBody>
      </p:sp>
      <p:sp>
        <p:nvSpPr>
          <p:cNvPr id="3" name="Title 2">
            <a:extLst>
              <a:ext uri="{FF2B5EF4-FFF2-40B4-BE49-F238E27FC236}">
                <a16:creationId xmlns:a16="http://schemas.microsoft.com/office/drawing/2014/main" id="{5B0CEF24-4665-22B9-7A69-912659086F97}"/>
              </a:ext>
            </a:extLst>
          </p:cNvPr>
          <p:cNvSpPr>
            <a:spLocks noGrp="1"/>
          </p:cNvSpPr>
          <p:nvPr>
            <p:ph type="title"/>
          </p:nvPr>
        </p:nvSpPr>
        <p:spPr>
          <a:xfrm>
            <a:off x="646288" y="1462406"/>
            <a:ext cx="10899423" cy="1153980"/>
          </a:xfrm>
        </p:spPr>
        <p:txBody>
          <a:bodyPr>
            <a:normAutofit fontScale="90000"/>
          </a:bodyPr>
          <a:lstStyle/>
          <a:p>
            <a:r>
              <a:rPr lang="fi-FI" dirty="0"/>
              <a:t>A. </a:t>
            </a:r>
            <a:r>
              <a:rPr lang="fi-FI" dirty="0" err="1"/>
              <a:t>Inalienability</a:t>
            </a:r>
            <a:r>
              <a:rPr lang="fi-FI" dirty="0"/>
              <a:t> – </a:t>
            </a:r>
            <a:r>
              <a:rPr lang="fi-FI" dirty="0" err="1"/>
              <a:t>Moral</a:t>
            </a:r>
            <a:r>
              <a:rPr lang="fi-FI" dirty="0"/>
              <a:t> </a:t>
            </a:r>
            <a:r>
              <a:rPr lang="fi-FI" dirty="0" err="1"/>
              <a:t>rights</a:t>
            </a:r>
            <a:br>
              <a:rPr lang="fi-FI" dirty="0"/>
            </a:br>
            <a:r>
              <a:rPr lang="en-GB" dirty="0"/>
              <a:t>a. Can these be GRANTED to the grantee of economic rights? To a society for the collective management of authors' rights?</a:t>
            </a:r>
            <a:br>
              <a:rPr lang="fi-FI" dirty="0"/>
            </a:br>
            <a:endParaRPr lang="en-HR" dirty="0"/>
          </a:p>
        </p:txBody>
      </p:sp>
      <p:sp>
        <p:nvSpPr>
          <p:cNvPr id="4" name="Slide Number Placeholder 3">
            <a:extLst>
              <a:ext uri="{FF2B5EF4-FFF2-40B4-BE49-F238E27FC236}">
                <a16:creationId xmlns:a16="http://schemas.microsoft.com/office/drawing/2014/main" id="{075B3E21-F7D5-F2EC-AEA7-254B51C868DE}"/>
              </a:ext>
            </a:extLst>
          </p:cNvPr>
          <p:cNvSpPr>
            <a:spLocks noGrp="1"/>
          </p:cNvSpPr>
          <p:nvPr>
            <p:ph type="sldNum" sz="quarter" idx="12"/>
          </p:nvPr>
        </p:nvSpPr>
        <p:spPr/>
        <p:txBody>
          <a:bodyPr/>
          <a:lstStyle/>
          <a:p>
            <a:r>
              <a:rPr lang="en-HR" dirty="0"/>
              <a:t>3/10</a:t>
            </a:r>
          </a:p>
        </p:txBody>
      </p:sp>
    </p:spTree>
    <p:extLst>
      <p:ext uri="{BB962C8B-B14F-4D97-AF65-F5344CB8AC3E}">
        <p14:creationId xmlns:p14="http://schemas.microsoft.com/office/powerpoint/2010/main" val="496004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FCE012-23C3-A1ED-E365-351C5F3865ED}"/>
              </a:ext>
            </a:extLst>
          </p:cNvPr>
          <p:cNvSpPr>
            <a:spLocks noGrp="1"/>
          </p:cNvSpPr>
          <p:nvPr>
            <p:ph idx="1"/>
          </p:nvPr>
        </p:nvSpPr>
        <p:spPr>
          <a:xfrm>
            <a:off x="646288" y="2402803"/>
            <a:ext cx="10899423" cy="3937037"/>
          </a:xfrm>
        </p:spPr>
        <p:txBody>
          <a:bodyPr>
            <a:noAutofit/>
          </a:bodyPr>
          <a:lstStyle/>
          <a:p>
            <a:pPr marL="342900" indent="-342900">
              <a:buFont typeface="Arial" panose="020B0604020202020204" pitchFamily="34" charset="0"/>
              <a:buChar char="•"/>
            </a:pPr>
            <a:r>
              <a:rPr lang="en-GB" sz="2400" dirty="0"/>
              <a:t>Some five countries are reporting about some aspects of </a:t>
            </a:r>
            <a:r>
              <a:rPr lang="en-GB" sz="2400" dirty="0" err="1"/>
              <a:t>waivability</a:t>
            </a:r>
            <a:r>
              <a:rPr lang="en-GB" sz="2400" dirty="0"/>
              <a:t> here. </a:t>
            </a:r>
          </a:p>
          <a:p>
            <a:pPr marL="342900" indent="-342900">
              <a:buFont typeface="Arial" panose="020B0604020202020204" pitchFamily="34" charset="0"/>
              <a:buChar char="•"/>
            </a:pPr>
            <a:r>
              <a:rPr lang="en-GB" sz="2400" dirty="0"/>
              <a:t>The UK stresses the freedom of contract and Singapore refers to the </a:t>
            </a:r>
            <a:r>
              <a:rPr lang="en-GB" sz="2400" dirty="0" err="1"/>
              <a:t>waivability</a:t>
            </a:r>
            <a:r>
              <a:rPr lang="en-GB" sz="2400" dirty="0"/>
              <a:t>. USA reminds about the limited moral rights in their legislation (in visual arts) and clarifies that moral rights are transferable to a certain degree. Japan refers to a minority view that moral rights could be waived.</a:t>
            </a:r>
            <a:endParaRPr lang="fi-FI" sz="2400" dirty="0"/>
          </a:p>
          <a:p>
            <a:pPr marL="342900" indent="-342900">
              <a:buFont typeface="Arial" panose="020B0604020202020204" pitchFamily="34" charset="0"/>
              <a:buChar char="•"/>
            </a:pPr>
            <a:r>
              <a:rPr lang="en-GB" sz="2400" dirty="0"/>
              <a:t>Netherlands reports about the </a:t>
            </a:r>
            <a:r>
              <a:rPr lang="en-GB" sz="2400" dirty="0" err="1"/>
              <a:t>waivability</a:t>
            </a:r>
            <a:r>
              <a:rPr lang="en-GB" sz="2400" dirty="0"/>
              <a:t> of the right to oppose disclosure and alteration of the work in certain cases – unless reasonable. </a:t>
            </a:r>
          </a:p>
          <a:p>
            <a:pPr marL="342900" indent="-342900">
              <a:buFont typeface="Arial" panose="020B0604020202020204" pitchFamily="34" charset="0"/>
              <a:buChar char="•"/>
            </a:pPr>
            <a:r>
              <a:rPr lang="en-GB" sz="2400" dirty="0"/>
              <a:t>Australia tells that the waiver is not  used there, but authors can validly consent to acts that otherwise were a breach of moral rights.</a:t>
            </a:r>
            <a:endParaRPr lang="en-HR" sz="2400" dirty="0"/>
          </a:p>
        </p:txBody>
      </p:sp>
      <p:sp>
        <p:nvSpPr>
          <p:cNvPr id="3" name="Title 2">
            <a:extLst>
              <a:ext uri="{FF2B5EF4-FFF2-40B4-BE49-F238E27FC236}">
                <a16:creationId xmlns:a16="http://schemas.microsoft.com/office/drawing/2014/main" id="{5716B202-03BC-A693-BA17-19EF8A088604}"/>
              </a:ext>
            </a:extLst>
          </p:cNvPr>
          <p:cNvSpPr>
            <a:spLocks noGrp="1"/>
          </p:cNvSpPr>
          <p:nvPr>
            <p:ph type="title"/>
          </p:nvPr>
        </p:nvSpPr>
        <p:spPr>
          <a:xfrm>
            <a:off x="646288" y="1462405"/>
            <a:ext cx="10899423" cy="833607"/>
          </a:xfrm>
        </p:spPr>
        <p:txBody>
          <a:bodyPr>
            <a:normAutofit fontScale="90000"/>
          </a:bodyPr>
          <a:lstStyle/>
          <a:p>
            <a:r>
              <a:rPr lang="en-GB" dirty="0"/>
              <a:t>b.  May the author contractually WAIVE moral rights? (1)</a:t>
            </a:r>
            <a:br>
              <a:rPr lang="en-GB" dirty="0"/>
            </a:br>
            <a:r>
              <a:rPr lang="en-GB" sz="3100" u="sng" dirty="0"/>
              <a:t>Countries where transferable/waivable</a:t>
            </a:r>
            <a:br>
              <a:rPr lang="fi-FI" dirty="0"/>
            </a:br>
            <a:br>
              <a:rPr lang="fi-FI" dirty="0"/>
            </a:br>
            <a:endParaRPr lang="en-HR" dirty="0"/>
          </a:p>
        </p:txBody>
      </p:sp>
      <p:sp>
        <p:nvSpPr>
          <p:cNvPr id="4" name="Slide Number Placeholder 3">
            <a:extLst>
              <a:ext uri="{FF2B5EF4-FFF2-40B4-BE49-F238E27FC236}">
                <a16:creationId xmlns:a16="http://schemas.microsoft.com/office/drawing/2014/main" id="{783F9754-9777-0825-83D2-419F896094FF}"/>
              </a:ext>
            </a:extLst>
          </p:cNvPr>
          <p:cNvSpPr>
            <a:spLocks noGrp="1"/>
          </p:cNvSpPr>
          <p:nvPr>
            <p:ph type="sldNum" sz="quarter" idx="12"/>
          </p:nvPr>
        </p:nvSpPr>
        <p:spPr/>
        <p:txBody>
          <a:bodyPr/>
          <a:lstStyle/>
          <a:p>
            <a:r>
              <a:rPr lang="en-HR" dirty="0"/>
              <a:t>4/10</a:t>
            </a:r>
          </a:p>
        </p:txBody>
      </p:sp>
    </p:spTree>
    <p:extLst>
      <p:ext uri="{BB962C8B-B14F-4D97-AF65-F5344CB8AC3E}">
        <p14:creationId xmlns:p14="http://schemas.microsoft.com/office/powerpoint/2010/main" val="2174465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840AE1-61E0-5EDC-7D14-531F3EBF00BD}"/>
              </a:ext>
            </a:extLst>
          </p:cNvPr>
          <p:cNvSpPr>
            <a:spLocks noGrp="1"/>
          </p:cNvSpPr>
          <p:nvPr>
            <p:ph idx="1"/>
          </p:nvPr>
        </p:nvSpPr>
        <p:spPr>
          <a:xfrm>
            <a:off x="646288" y="2536293"/>
            <a:ext cx="10899423" cy="3803548"/>
          </a:xfrm>
        </p:spPr>
        <p:txBody>
          <a:bodyPr>
            <a:normAutofit lnSpcReduction="10000"/>
          </a:bodyPr>
          <a:lstStyle/>
          <a:p>
            <a:pPr marL="342900" indent="-342900">
              <a:buFont typeface="Arial" panose="020B0604020202020204" pitchFamily="34" charset="0"/>
              <a:buChar char="•"/>
            </a:pPr>
            <a:r>
              <a:rPr lang="en-GB" sz="2400" dirty="0"/>
              <a:t>Countries in which the moral rights are non-waivable repeat the message of non-transferability, some 23 countries. A few refer to a partial </a:t>
            </a:r>
            <a:r>
              <a:rPr lang="en-GB" sz="2400" dirty="0" err="1"/>
              <a:t>waivability</a:t>
            </a:r>
            <a:r>
              <a:rPr lang="en-GB" sz="2400" dirty="0"/>
              <a:t>.</a:t>
            </a:r>
            <a:endParaRPr lang="fi-FI" sz="2400" dirty="0"/>
          </a:p>
          <a:p>
            <a:pPr marL="342900" indent="-342900">
              <a:buFont typeface="Arial" panose="020B0604020202020204" pitchFamily="34" charset="0"/>
              <a:buChar char="•"/>
            </a:pPr>
            <a:r>
              <a:rPr lang="en-GB" sz="2400" dirty="0"/>
              <a:t>Switzerland and Germany remind that the exercise of certain aspects may be authorised, the core must not be affected.</a:t>
            </a:r>
            <a:endParaRPr lang="fi-FI" sz="2400" dirty="0"/>
          </a:p>
          <a:p>
            <a:pPr marL="342900" indent="-342900">
              <a:buFont typeface="Arial" panose="020B0604020202020204" pitchFamily="34" charset="0"/>
              <a:buChar char="•"/>
            </a:pPr>
            <a:r>
              <a:rPr lang="en-GB" sz="2400" dirty="0"/>
              <a:t>In France, the author may hide her/his authorship, on the own initiative.</a:t>
            </a:r>
            <a:endParaRPr lang="fi-FI" sz="2400" dirty="0"/>
          </a:p>
          <a:p>
            <a:pPr marL="342900" indent="-342900">
              <a:buFont typeface="Arial" panose="020B0604020202020204" pitchFamily="34" charset="0"/>
              <a:buChar char="•"/>
            </a:pPr>
            <a:r>
              <a:rPr lang="en-GB" sz="2400" dirty="0"/>
              <a:t>The Nordic Countries report that moral rights may be waived concerning specified uses, limited to their kind and extent; the core remains in the hands of the author.</a:t>
            </a:r>
            <a:endParaRPr lang="fi-FI" sz="2400" dirty="0"/>
          </a:p>
          <a:p>
            <a:pPr marL="342900" indent="-342900">
              <a:buFont typeface="Arial" panose="020B0604020202020204" pitchFamily="34" charset="0"/>
              <a:buChar char="•"/>
            </a:pPr>
            <a:r>
              <a:rPr lang="en-GB" sz="2400" dirty="0"/>
              <a:t>A handful (Mexico, Italy, Greece and Belgium) tell that a waiver would be null and void.</a:t>
            </a:r>
            <a:endParaRPr lang="fi-FI" sz="2400" dirty="0"/>
          </a:p>
          <a:p>
            <a:pPr marL="342900" indent="-342900">
              <a:buFont typeface="Arial" panose="020B0604020202020204" pitchFamily="34" charset="0"/>
              <a:buChar char="•"/>
            </a:pPr>
            <a:r>
              <a:rPr lang="en-GB" sz="2400" dirty="0"/>
              <a:t>Here it is clear that many groups have different views on what a waiver is.</a:t>
            </a:r>
            <a:endParaRPr lang="fi-FI" sz="2400" dirty="0"/>
          </a:p>
          <a:p>
            <a:endParaRPr lang="en-HR" dirty="0"/>
          </a:p>
        </p:txBody>
      </p:sp>
      <p:sp>
        <p:nvSpPr>
          <p:cNvPr id="3" name="Title 2">
            <a:extLst>
              <a:ext uri="{FF2B5EF4-FFF2-40B4-BE49-F238E27FC236}">
                <a16:creationId xmlns:a16="http://schemas.microsoft.com/office/drawing/2014/main" id="{4208572A-ABF0-CD63-7969-6EA13B56046A}"/>
              </a:ext>
            </a:extLst>
          </p:cNvPr>
          <p:cNvSpPr>
            <a:spLocks noGrp="1"/>
          </p:cNvSpPr>
          <p:nvPr>
            <p:ph type="title"/>
          </p:nvPr>
        </p:nvSpPr>
        <p:spPr>
          <a:xfrm>
            <a:off x="646288" y="1462405"/>
            <a:ext cx="10899423" cy="953747"/>
          </a:xfrm>
        </p:spPr>
        <p:txBody>
          <a:bodyPr>
            <a:normAutofit fontScale="90000"/>
          </a:bodyPr>
          <a:lstStyle/>
          <a:p>
            <a:r>
              <a:rPr lang="en-GB" dirty="0"/>
              <a:t>b.  May the author contractually WAIVE moral rights? (2)</a:t>
            </a:r>
            <a:br>
              <a:rPr lang="en-GB" dirty="0"/>
            </a:br>
            <a:r>
              <a:rPr lang="en-GB" sz="3100" u="sng" dirty="0"/>
              <a:t>Countries where  non-transferable/inalienable</a:t>
            </a:r>
            <a:br>
              <a:rPr lang="fi-FI" dirty="0"/>
            </a:br>
            <a:endParaRPr lang="en-HR" dirty="0"/>
          </a:p>
        </p:txBody>
      </p:sp>
      <p:sp>
        <p:nvSpPr>
          <p:cNvPr id="4" name="Slide Number Placeholder 3">
            <a:extLst>
              <a:ext uri="{FF2B5EF4-FFF2-40B4-BE49-F238E27FC236}">
                <a16:creationId xmlns:a16="http://schemas.microsoft.com/office/drawing/2014/main" id="{EDCE0015-9F69-FAC2-EB07-D3E90BD81808}"/>
              </a:ext>
            </a:extLst>
          </p:cNvPr>
          <p:cNvSpPr>
            <a:spLocks noGrp="1"/>
          </p:cNvSpPr>
          <p:nvPr>
            <p:ph type="sldNum" sz="quarter" idx="12"/>
          </p:nvPr>
        </p:nvSpPr>
        <p:spPr/>
        <p:txBody>
          <a:bodyPr/>
          <a:lstStyle/>
          <a:p>
            <a:r>
              <a:rPr lang="en-HR" dirty="0"/>
              <a:t>5/10</a:t>
            </a:r>
          </a:p>
        </p:txBody>
      </p:sp>
    </p:spTree>
    <p:extLst>
      <p:ext uri="{BB962C8B-B14F-4D97-AF65-F5344CB8AC3E}">
        <p14:creationId xmlns:p14="http://schemas.microsoft.com/office/powerpoint/2010/main" val="250940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01D005-AE87-2CB4-4A46-29D1C0F6996F}"/>
              </a:ext>
            </a:extLst>
          </p:cNvPr>
          <p:cNvSpPr>
            <a:spLocks noGrp="1"/>
          </p:cNvSpPr>
          <p:nvPr>
            <p:ph idx="1"/>
          </p:nvPr>
        </p:nvSpPr>
        <p:spPr/>
        <p:txBody>
          <a:bodyPr>
            <a:noAutofit/>
          </a:bodyPr>
          <a:lstStyle/>
          <a:p>
            <a:pPr marL="342900" indent="-342900">
              <a:buFont typeface="Arial" panose="020B0604020202020204" pitchFamily="34" charset="0"/>
              <a:buChar char="•"/>
            </a:pPr>
            <a:r>
              <a:rPr lang="en-GB" sz="2400" dirty="0"/>
              <a:t>The main message from 18 countries here is that the author may freely transfer the economic rights. They can be transferred in whole or in part.</a:t>
            </a:r>
            <a:endParaRPr lang="fi-FI" sz="2400" dirty="0"/>
          </a:p>
          <a:p>
            <a:pPr marL="342900" indent="-342900">
              <a:buFont typeface="Arial" panose="020B0604020202020204" pitchFamily="34" charset="0"/>
              <a:buChar char="•"/>
            </a:pPr>
            <a:r>
              <a:rPr lang="en-GB" sz="2400" dirty="0"/>
              <a:t>France makes clear that a cession is possible both for consideration and for free.</a:t>
            </a:r>
            <a:endParaRPr lang="fi-FI" sz="2400" dirty="0"/>
          </a:p>
          <a:p>
            <a:pPr marL="342900" indent="-342900">
              <a:buFont typeface="Arial" panose="020B0604020202020204" pitchFamily="34" charset="0"/>
              <a:buChar char="•"/>
            </a:pPr>
            <a:r>
              <a:rPr lang="en-GB" sz="2400" dirty="0"/>
              <a:t>Netherlands points out that, both licensing and transfer of rights are essentially a waiver of the economic rights.</a:t>
            </a:r>
            <a:endParaRPr lang="fi-FI" sz="2400" dirty="0"/>
          </a:p>
          <a:p>
            <a:pPr marL="342900" indent="-342900">
              <a:buFont typeface="Arial" panose="020B0604020202020204" pitchFamily="34" charset="0"/>
              <a:buChar char="•"/>
            </a:pPr>
            <a:r>
              <a:rPr lang="en-GB" sz="2400" dirty="0"/>
              <a:t>Greece makes a remark that new proprietor of rights may become the sole owner of rights.</a:t>
            </a:r>
            <a:endParaRPr lang="fi-FI" sz="2400" dirty="0"/>
          </a:p>
          <a:p>
            <a:pPr marL="342900" indent="-342900">
              <a:buFont typeface="Arial" panose="020B0604020202020204" pitchFamily="34" charset="0"/>
              <a:buChar char="•"/>
            </a:pPr>
            <a:r>
              <a:rPr lang="en-GB" sz="2400" dirty="0"/>
              <a:t>Argentina reminds that the collective management organisations may prevent certain transfers of rights under the exercise schemes of the organisations.</a:t>
            </a:r>
            <a:endParaRPr lang="en-HR" sz="2400" dirty="0"/>
          </a:p>
        </p:txBody>
      </p:sp>
      <p:sp>
        <p:nvSpPr>
          <p:cNvPr id="3" name="Title 2">
            <a:extLst>
              <a:ext uri="{FF2B5EF4-FFF2-40B4-BE49-F238E27FC236}">
                <a16:creationId xmlns:a16="http://schemas.microsoft.com/office/drawing/2014/main" id="{DEF77197-CD21-5D4E-E64E-19BCE6575BF3}"/>
              </a:ext>
            </a:extLst>
          </p:cNvPr>
          <p:cNvSpPr>
            <a:spLocks noGrp="1"/>
          </p:cNvSpPr>
          <p:nvPr>
            <p:ph type="title"/>
          </p:nvPr>
        </p:nvSpPr>
        <p:spPr>
          <a:xfrm>
            <a:off x="646288" y="1294845"/>
            <a:ext cx="10899423" cy="1493124"/>
          </a:xfrm>
        </p:spPr>
        <p:txBody>
          <a:bodyPr>
            <a:normAutofit fontScale="90000"/>
          </a:bodyPr>
          <a:lstStyle/>
          <a:p>
            <a:r>
              <a:rPr lang="fi-FI" dirty="0" err="1"/>
              <a:t>Economic</a:t>
            </a:r>
            <a:r>
              <a:rPr lang="fi-FI" dirty="0"/>
              <a:t> </a:t>
            </a:r>
            <a:r>
              <a:rPr lang="fi-FI" dirty="0" err="1"/>
              <a:t>rights</a:t>
            </a:r>
            <a:r>
              <a:rPr lang="fi-FI" dirty="0"/>
              <a:t> (a.1)</a:t>
            </a:r>
            <a:br>
              <a:rPr lang="fi-FI" dirty="0"/>
            </a:br>
            <a:r>
              <a:rPr lang="en-GB" dirty="0"/>
              <a:t>a.  May economic rights be ASSIGNED (as opposed to licensed)? May an author CONTRACTUALLY WAIVE economic rights?</a:t>
            </a:r>
            <a:br>
              <a:rPr lang="fi-FI" dirty="0"/>
            </a:br>
            <a:r>
              <a:rPr lang="en-GB" sz="2700" u="sng" dirty="0"/>
              <a:t>Assignable / Transferable</a:t>
            </a:r>
            <a:br>
              <a:rPr lang="fi-FI" dirty="0"/>
            </a:br>
            <a:endParaRPr lang="en-HR" b="0" dirty="0"/>
          </a:p>
        </p:txBody>
      </p:sp>
      <p:sp>
        <p:nvSpPr>
          <p:cNvPr id="4" name="Slide Number Placeholder 3">
            <a:extLst>
              <a:ext uri="{FF2B5EF4-FFF2-40B4-BE49-F238E27FC236}">
                <a16:creationId xmlns:a16="http://schemas.microsoft.com/office/drawing/2014/main" id="{72CD1E61-C3A9-2B00-2467-D77BC99751A0}"/>
              </a:ext>
            </a:extLst>
          </p:cNvPr>
          <p:cNvSpPr>
            <a:spLocks noGrp="1"/>
          </p:cNvSpPr>
          <p:nvPr>
            <p:ph type="sldNum" sz="quarter" idx="12"/>
          </p:nvPr>
        </p:nvSpPr>
        <p:spPr/>
        <p:txBody>
          <a:bodyPr/>
          <a:lstStyle/>
          <a:p>
            <a:r>
              <a:rPr lang="en-HR" dirty="0"/>
              <a:t>6/10</a:t>
            </a:r>
          </a:p>
        </p:txBody>
      </p:sp>
    </p:spTree>
    <p:extLst>
      <p:ext uri="{BB962C8B-B14F-4D97-AF65-F5344CB8AC3E}">
        <p14:creationId xmlns:p14="http://schemas.microsoft.com/office/powerpoint/2010/main" val="629617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1569FC-C68B-DFB3-8964-E6EBC1FAD9D5}"/>
              </a:ext>
            </a:extLst>
          </p:cNvPr>
          <p:cNvSpPr>
            <a:spLocks noGrp="1"/>
          </p:cNvSpPr>
          <p:nvPr>
            <p:ph idx="1"/>
          </p:nvPr>
        </p:nvSpPr>
        <p:spPr>
          <a:xfrm>
            <a:off x="646288" y="2535787"/>
            <a:ext cx="10899423" cy="3416935"/>
          </a:xfrm>
        </p:spPr>
        <p:txBody>
          <a:bodyPr/>
          <a:lstStyle/>
          <a:p>
            <a:pPr marL="342900" indent="-342900">
              <a:buFont typeface="Arial" panose="020B0604020202020204" pitchFamily="34" charset="0"/>
              <a:buChar char="•"/>
            </a:pPr>
            <a:r>
              <a:rPr lang="en-GB" sz="2400" dirty="0"/>
              <a:t>There is also a strong school of thought considering that the complete economic rights are not transferable. Seven countries are reporting on their philosophies.</a:t>
            </a:r>
            <a:endParaRPr lang="fi-FI" sz="2400" dirty="0"/>
          </a:p>
          <a:p>
            <a:pPr marL="342900" indent="-342900">
              <a:buFont typeface="Arial" panose="020B0604020202020204" pitchFamily="34" charset="0"/>
              <a:buChar char="•"/>
            </a:pPr>
            <a:r>
              <a:rPr lang="en-GB" sz="2400" dirty="0"/>
              <a:t>Poland says that these rights can be transferred; but they cannot be transferred as a whole; - the reply of Germany is similar: “copyright itself is not transferable”</a:t>
            </a:r>
            <a:endParaRPr lang="fi-FI" sz="2400" dirty="0"/>
          </a:p>
          <a:p>
            <a:pPr marL="342900" indent="-342900">
              <a:buFont typeface="Arial" panose="020B0604020202020204" pitchFamily="34" charset="0"/>
              <a:buChar char="•"/>
            </a:pPr>
            <a:r>
              <a:rPr lang="en-GB" sz="2400" dirty="0"/>
              <a:t>Hungary, Czechia, Croatia and Austria have also similar approaches: economic rights may exercised by be licensing, through exclusive or non-exclusive</a:t>
            </a:r>
            <a:endParaRPr lang="fi-FI" sz="2400" dirty="0"/>
          </a:p>
          <a:p>
            <a:pPr marL="342900" indent="-342900">
              <a:buFont typeface="Arial" panose="020B0604020202020204" pitchFamily="34" charset="0"/>
              <a:buChar char="•"/>
            </a:pPr>
            <a:r>
              <a:rPr lang="en-GB" sz="2400" dirty="0"/>
              <a:t>France has a more limited remark: le droit de suite </a:t>
            </a:r>
            <a:r>
              <a:rPr lang="en-GB" sz="2400" dirty="0" err="1"/>
              <a:t>est</a:t>
            </a:r>
            <a:r>
              <a:rPr lang="en-GB" sz="2400" dirty="0"/>
              <a:t> </a:t>
            </a:r>
            <a:r>
              <a:rPr lang="en-GB" sz="2400" dirty="0" err="1"/>
              <a:t>inaliénable</a:t>
            </a:r>
            <a:endParaRPr lang="fi-FI" sz="2400" dirty="0"/>
          </a:p>
          <a:p>
            <a:endParaRPr lang="en-HR" dirty="0"/>
          </a:p>
        </p:txBody>
      </p:sp>
      <p:sp>
        <p:nvSpPr>
          <p:cNvPr id="3" name="Title 2">
            <a:extLst>
              <a:ext uri="{FF2B5EF4-FFF2-40B4-BE49-F238E27FC236}">
                <a16:creationId xmlns:a16="http://schemas.microsoft.com/office/drawing/2014/main" id="{AD2A1EF4-7379-572A-C5E6-6E57546C7C8A}"/>
              </a:ext>
            </a:extLst>
          </p:cNvPr>
          <p:cNvSpPr>
            <a:spLocks noGrp="1"/>
          </p:cNvSpPr>
          <p:nvPr>
            <p:ph type="title"/>
          </p:nvPr>
        </p:nvSpPr>
        <p:spPr>
          <a:xfrm>
            <a:off x="646288" y="1462405"/>
            <a:ext cx="10899423" cy="980445"/>
          </a:xfrm>
        </p:spPr>
        <p:txBody>
          <a:bodyPr>
            <a:normAutofit fontScale="90000"/>
          </a:bodyPr>
          <a:lstStyle/>
          <a:p>
            <a:r>
              <a:rPr lang="en-GB" sz="3600" dirty="0"/>
              <a:t>Economic rights (a.2)</a:t>
            </a:r>
            <a:br>
              <a:rPr lang="en-GB" sz="2400" u="sng" dirty="0"/>
            </a:br>
            <a:r>
              <a:rPr lang="en-GB" sz="2400" u="sng" dirty="0"/>
              <a:t>Non-assignable / Non-transferable</a:t>
            </a:r>
            <a:br>
              <a:rPr lang="fi-FI" dirty="0"/>
            </a:br>
            <a:endParaRPr lang="en-HR" dirty="0"/>
          </a:p>
        </p:txBody>
      </p:sp>
      <p:sp>
        <p:nvSpPr>
          <p:cNvPr id="4" name="Slide Number Placeholder 3">
            <a:extLst>
              <a:ext uri="{FF2B5EF4-FFF2-40B4-BE49-F238E27FC236}">
                <a16:creationId xmlns:a16="http://schemas.microsoft.com/office/drawing/2014/main" id="{EA488F10-C378-E9B9-BC7B-BB1138756342}"/>
              </a:ext>
            </a:extLst>
          </p:cNvPr>
          <p:cNvSpPr>
            <a:spLocks noGrp="1"/>
          </p:cNvSpPr>
          <p:nvPr>
            <p:ph type="sldNum" sz="quarter" idx="12"/>
          </p:nvPr>
        </p:nvSpPr>
        <p:spPr/>
        <p:txBody>
          <a:bodyPr/>
          <a:lstStyle/>
          <a:p>
            <a:r>
              <a:rPr lang="en-HR" dirty="0"/>
              <a:t>7/10</a:t>
            </a:r>
          </a:p>
        </p:txBody>
      </p:sp>
    </p:spTree>
    <p:extLst>
      <p:ext uri="{BB962C8B-B14F-4D97-AF65-F5344CB8AC3E}">
        <p14:creationId xmlns:p14="http://schemas.microsoft.com/office/powerpoint/2010/main" val="3704474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4BAB59-4A8C-60A9-4E97-C128D16FB8D6}"/>
              </a:ext>
            </a:extLst>
          </p:cNvPr>
          <p:cNvSpPr>
            <a:spLocks noGrp="1"/>
          </p:cNvSpPr>
          <p:nvPr>
            <p:ph idx="1"/>
          </p:nvPr>
        </p:nvSpPr>
        <p:spPr>
          <a:xfrm>
            <a:off x="713033" y="2402298"/>
            <a:ext cx="10899423" cy="3416935"/>
          </a:xfrm>
        </p:spPr>
        <p:txBody>
          <a:bodyPr>
            <a:noAutofit/>
          </a:bodyPr>
          <a:lstStyle/>
          <a:p>
            <a:pPr marL="342900" indent="-342900">
              <a:buFont typeface="Arial" panose="020B0604020202020204" pitchFamily="34" charset="0"/>
              <a:buChar char="•"/>
            </a:pPr>
            <a:r>
              <a:rPr lang="en-GB" sz="2000" b="1" dirty="0"/>
              <a:t>Under this question the ALAI landscape is more diversified:</a:t>
            </a:r>
            <a:endParaRPr lang="fi-FI" sz="2000" b="1" dirty="0"/>
          </a:p>
          <a:p>
            <a:pPr lvl="1"/>
            <a:r>
              <a:rPr lang="en-GB" sz="2000" dirty="0"/>
              <a:t>- eight groups say rather clearly that unknown uses cannot be transferred validly</a:t>
            </a:r>
            <a:endParaRPr lang="fi-FI" sz="2000" dirty="0"/>
          </a:p>
          <a:p>
            <a:pPr lvl="1"/>
            <a:r>
              <a:rPr lang="en-GB" sz="2000" dirty="0"/>
              <a:t>- five groups seem to indicate that there are no statutory limits for such contracts</a:t>
            </a:r>
            <a:endParaRPr lang="fi-FI" sz="2000" dirty="0"/>
          </a:p>
          <a:p>
            <a:pPr marL="342900" indent="-342900">
              <a:buFont typeface="Arial" panose="020B0604020202020204" pitchFamily="34" charset="0"/>
              <a:buChar char="•"/>
            </a:pPr>
            <a:r>
              <a:rPr lang="en-GB" sz="2000" b="1" dirty="0"/>
              <a:t>The rest have various limitations:</a:t>
            </a:r>
            <a:endParaRPr lang="fi-FI" sz="2000" b="1" dirty="0"/>
          </a:p>
          <a:p>
            <a:pPr lvl="1"/>
            <a:r>
              <a:rPr lang="en-GB" sz="2000" dirty="0"/>
              <a:t>- Portugal seems to allow transfers of future works for max. 10 years; if not a limited term, null and void</a:t>
            </a:r>
            <a:endParaRPr lang="fi-FI" sz="2000" dirty="0"/>
          </a:p>
          <a:p>
            <a:pPr lvl="1"/>
            <a:r>
              <a:rPr lang="en-GB" sz="2000" dirty="0"/>
              <a:t>- Mexico does not allow extension to unknown modes of exploitation, unless expressly stipulated</a:t>
            </a:r>
            <a:endParaRPr lang="fi-FI" sz="2000" dirty="0"/>
          </a:p>
          <a:p>
            <a:pPr lvl="1"/>
            <a:r>
              <a:rPr lang="en-GB" sz="2000" dirty="0"/>
              <a:t>- France allows the cession of rights to a future work if it is identifiable</a:t>
            </a:r>
            <a:endParaRPr lang="fi-FI" sz="2000" dirty="0"/>
          </a:p>
          <a:p>
            <a:pPr lvl="1"/>
            <a:r>
              <a:rPr lang="en-GB" sz="2000" dirty="0"/>
              <a:t>- Greece protects the author in advance; a contract may in no case include all future works; the duration is limited to 5 years</a:t>
            </a:r>
            <a:endParaRPr lang="fi-FI" sz="2000" dirty="0"/>
          </a:p>
          <a:p>
            <a:pPr lvl="1"/>
            <a:r>
              <a:rPr lang="en-GB" sz="2000" dirty="0"/>
              <a:t>- Austria stipulates that licences on types of exploitation which were nor known at the time of contract, must be in writing (there are exceptions to this rule)</a:t>
            </a:r>
            <a:endParaRPr lang="fi-FI" sz="2000" dirty="0"/>
          </a:p>
          <a:p>
            <a:endParaRPr lang="en-HR" sz="2000" dirty="0"/>
          </a:p>
        </p:txBody>
      </p:sp>
      <p:sp>
        <p:nvSpPr>
          <p:cNvPr id="3" name="Title 2">
            <a:extLst>
              <a:ext uri="{FF2B5EF4-FFF2-40B4-BE49-F238E27FC236}">
                <a16:creationId xmlns:a16="http://schemas.microsoft.com/office/drawing/2014/main" id="{1A2294FD-6117-B5A8-8209-596F11281261}"/>
              </a:ext>
            </a:extLst>
          </p:cNvPr>
          <p:cNvSpPr>
            <a:spLocks noGrp="1"/>
          </p:cNvSpPr>
          <p:nvPr>
            <p:ph type="title"/>
          </p:nvPr>
        </p:nvSpPr>
        <p:spPr>
          <a:xfrm>
            <a:off x="646288" y="1462406"/>
            <a:ext cx="10899423" cy="693442"/>
          </a:xfrm>
        </p:spPr>
        <p:txBody>
          <a:bodyPr>
            <a:normAutofit fontScale="90000"/>
          </a:bodyPr>
          <a:lstStyle/>
          <a:p>
            <a:r>
              <a:rPr lang="en-GB" dirty="0"/>
              <a:t>b.  Limitations on transfers of particular economic rights, e.g., NEW FORMS of exploitation unknown at the time of the conclusion of the contract.</a:t>
            </a:r>
            <a:br>
              <a:rPr lang="fi-FI" dirty="0"/>
            </a:br>
            <a:endParaRPr lang="en-HR" dirty="0"/>
          </a:p>
        </p:txBody>
      </p:sp>
      <p:sp>
        <p:nvSpPr>
          <p:cNvPr id="4" name="Slide Number Placeholder 3">
            <a:extLst>
              <a:ext uri="{FF2B5EF4-FFF2-40B4-BE49-F238E27FC236}">
                <a16:creationId xmlns:a16="http://schemas.microsoft.com/office/drawing/2014/main" id="{9F077775-B729-8C04-2A36-3C551CF757D0}"/>
              </a:ext>
            </a:extLst>
          </p:cNvPr>
          <p:cNvSpPr>
            <a:spLocks noGrp="1"/>
          </p:cNvSpPr>
          <p:nvPr>
            <p:ph type="sldNum" sz="quarter" idx="12"/>
          </p:nvPr>
        </p:nvSpPr>
        <p:spPr/>
        <p:txBody>
          <a:bodyPr/>
          <a:lstStyle/>
          <a:p>
            <a:r>
              <a:rPr lang="en-HR" dirty="0"/>
              <a:t>8/10</a:t>
            </a:r>
          </a:p>
        </p:txBody>
      </p:sp>
    </p:spTree>
    <p:extLst>
      <p:ext uri="{BB962C8B-B14F-4D97-AF65-F5344CB8AC3E}">
        <p14:creationId xmlns:p14="http://schemas.microsoft.com/office/powerpoint/2010/main" val="3468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493</TotalTime>
  <Words>2576</Words>
  <Application>Microsoft Macintosh PowerPoint</Application>
  <PresentationFormat>Widescreen</PresentationFormat>
  <Paragraphs>142</Paragraphs>
  <Slides>20</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Aptos</vt:lpstr>
      <vt:lpstr>Aptos Display</vt:lpstr>
      <vt:lpstr>Arial</vt:lpstr>
      <vt:lpstr>Avenir</vt:lpstr>
      <vt:lpstr>Office Theme</vt:lpstr>
      <vt:lpstr>Custom Design</vt:lpstr>
      <vt:lpstr>  “WHOSE RIGHT IS COPYRIGHT?”   OWNERSHIP AND TRANSFER OF COPYRIGHT AND RELATED RIGHTS   A REPORT FOR SESSION 3</vt:lpstr>
      <vt:lpstr>Introduction (1)</vt:lpstr>
      <vt:lpstr>Introduction (2)</vt:lpstr>
      <vt:lpstr>A. Inalienability – Moral rights a. Can these be GRANTED to the grantee of economic rights? To a society for the collective management of authors' rights? </vt:lpstr>
      <vt:lpstr>b.  May the author contractually WAIVE moral rights? (1) Countries where transferable/waivable  </vt:lpstr>
      <vt:lpstr>b.  May the author contractually WAIVE moral rights? (2) Countries where  non-transferable/inalienable </vt:lpstr>
      <vt:lpstr>Economic rights (a.1) a.  May economic rights be ASSIGNED (as opposed to licensed)? May an author CONTRACTUALLY WAIVE economic rights? Assignable / Transferable </vt:lpstr>
      <vt:lpstr>Economic rights (a.2) Non-assignable / Non-transferable </vt:lpstr>
      <vt:lpstr>b.  Limitations on transfers of particular economic rights, e.g., NEW FORMS of exploitation unknown at the time of the conclusion of the contract. </vt:lpstr>
      <vt:lpstr>B. Transfers by operation of law Presumptions of transfer: a. to what categories of works do these presumptions apply? </vt:lpstr>
      <vt:lpstr>b. are they REBUTTABLE? What must be shown to prove that the presumption applies (or has been rebutted)? </vt:lpstr>
      <vt:lpstr>c. Scope of the transfer: ALL RIGHTS? Rights only as to certain forms of exploitation</vt:lpstr>
      <vt:lpstr>d. CONDITIONS for application of the presumption (e.g. a WRITTEN AUDIOVISUAL WORK production contract; provision for FAIR REMUNERATION for the rights transferred)? </vt:lpstr>
      <vt:lpstr>2. Other transfers by operation of law? </vt:lpstr>
      <vt:lpstr>C. Transfers by contractual agreement Prerequisites imposed by copyright law to the VALIDITY of the transfer, e.g., WRITING, SIGNED, WITNESSED, RECORDATION of transfer of title?  </vt:lpstr>
      <vt:lpstr>2. Do these formal requirements include an obligation to specify WHAT RIGHTS are transferred and the SCOPE of the transfer?</vt:lpstr>
      <vt:lpstr>3. Does your country's law permit the transfer of ALL ECONOMIC RIGHTS by means of a general contractual clause? </vt:lpstr>
      <vt:lpstr>4. Does your country's law permit the assignment of ALL RIGHTS IN FUTURE works?   </vt:lpstr>
      <vt:lpstr>D. Private international law Which law does your country apply to DETERMINE THE ALIENABILITY of moral or economic rights and other conditions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Suzana Matanovic</dc:creator>
  <cp:lastModifiedBy>Igor Gliha</cp:lastModifiedBy>
  <cp:revision>12</cp:revision>
  <cp:lastPrinted>2025-10-05T09:06:28Z</cp:lastPrinted>
  <dcterms:created xsi:type="dcterms:W3CDTF">2025-09-01T09:55:38Z</dcterms:created>
  <dcterms:modified xsi:type="dcterms:W3CDTF">2025-10-07T07:58:18Z</dcterms:modified>
</cp:coreProperties>
</file>